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3"/>
  </p:notesMasterIdLst>
  <p:sldIdLst>
    <p:sldId id="256" r:id="rId2"/>
    <p:sldId id="276" r:id="rId3"/>
    <p:sldId id="311" r:id="rId4"/>
    <p:sldId id="307" r:id="rId5"/>
    <p:sldId id="257" r:id="rId6"/>
    <p:sldId id="265" r:id="rId7"/>
    <p:sldId id="297" r:id="rId8"/>
    <p:sldId id="312" r:id="rId9"/>
    <p:sldId id="296" r:id="rId10"/>
    <p:sldId id="317" r:id="rId11"/>
    <p:sldId id="314" r:id="rId12"/>
    <p:sldId id="318" r:id="rId13"/>
    <p:sldId id="313" r:id="rId14"/>
    <p:sldId id="305" r:id="rId15"/>
    <p:sldId id="288" r:id="rId16"/>
    <p:sldId id="291" r:id="rId17"/>
    <p:sldId id="292" r:id="rId18"/>
    <p:sldId id="281" r:id="rId19"/>
    <p:sldId id="279" r:id="rId20"/>
    <p:sldId id="285" r:id="rId21"/>
    <p:sldId id="306" r:id="rId22"/>
  </p:sldIdLst>
  <p:sldSz cx="6858000" cy="9144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CC"/>
    <a:srgbClr val="0000FF"/>
    <a:srgbClr val="0066FF"/>
    <a:srgbClr val="C84D26"/>
    <a:srgbClr val="FF3300"/>
    <a:srgbClr val="FF6600"/>
    <a:srgbClr val="F86942"/>
    <a:srgbClr val="FBA38B"/>
    <a:srgbClr val="66CCFF"/>
    <a:srgbClr val="96AFBC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8799B23B-EC83-4686-B30A-512413B5E67A}" styleName="Светлый стиль 3 -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DA37D80-6434-44D0-A028-1B22A696006F}" styleName="Светлый стиль 3 -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C083E6E3-FA7D-4D7B-A595-EF9225AFEA82}" styleName="Светлый стиль 1 - акцент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1FECB4D8-DB02-4DC6-A0A2-4F2EBAE1DC90}" styleName="Средний стиль 1 -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C4B1156A-380E-4F78-BDF5-A606A8083BF9}" styleName="Средний стиль 4 -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showOutlineIcons="0">
    <p:restoredLeft sz="14779" autoAdjust="0"/>
    <p:restoredTop sz="94624" autoAdjust="0"/>
  </p:normalViewPr>
  <p:slideViewPr>
    <p:cSldViewPr>
      <p:cViewPr>
        <p:scale>
          <a:sx n="50" d="100"/>
          <a:sy n="50" d="100"/>
        </p:scale>
        <p:origin x="-2262" y="-60"/>
      </p:cViewPr>
      <p:guideLst>
        <p:guide orient="horz" pos="3001"/>
        <p:guide orient="horz" pos="1731"/>
        <p:guide orient="horz" pos="4271"/>
        <p:guide pos="2160"/>
        <p:guide pos="561"/>
        <p:guide pos="3963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168"/>
    </p:cViewPr>
  </p:sorterViewPr>
  <p:notesViewPr>
    <p:cSldViewPr>
      <p:cViewPr varScale="1">
        <p:scale>
          <a:sx n="52" d="100"/>
          <a:sy n="52" d="100"/>
        </p:scale>
        <p:origin x="-2892" y="-108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285E843-09C2-45B7-A5A1-9C6472DE5861}" type="datetimeFigureOut">
              <a:rPr lang="ru-RU" smtClean="0"/>
              <a:pPr/>
              <a:t>04.03.2014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143125" y="685800"/>
            <a:ext cx="257175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5295B00-DDE4-40CD-A4D1-3B78147C2CBA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295B00-DDE4-40CD-A4D1-3B78147C2CBA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143125" y="685800"/>
            <a:ext cx="257175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295B00-DDE4-40CD-A4D1-3B78147C2CBA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316523" y="1828800"/>
            <a:ext cx="6172200" cy="24384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CAACE4-5EED-48BA-A7EE-C64483C2892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028700" y="4442264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4821A0-0283-402B-8ECA-F92CDE7295B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972050" y="366185"/>
            <a:ext cx="1543050" cy="780203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42900" y="366185"/>
            <a:ext cx="4514850" cy="780203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1A2631-E008-4F76-B68E-CFE216E8047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C4FE88-0065-41BC-8D67-8124AECE7B0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00150" y="812800"/>
            <a:ext cx="5314950" cy="24384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200150" y="3343715"/>
            <a:ext cx="5314950" cy="2012949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5943600" y="8555568"/>
            <a:ext cx="571500" cy="486833"/>
          </a:xfrm>
        </p:spPr>
        <p:txBody>
          <a:bodyPr/>
          <a:lstStyle/>
          <a:p>
            <a:fld id="{2DDE63B1-E3E9-463C-8CF0-90A5C86B9A3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42900" y="2133601"/>
            <a:ext cx="3028950" cy="6034617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486150" y="2133601"/>
            <a:ext cx="3028950" cy="6034617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01704D-CF20-4140-82CD-F528F231A50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6172200" cy="1524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1001183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3483769" y="2046817"/>
            <a:ext cx="3031331" cy="1001183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342900" y="3149601"/>
            <a:ext cx="3030141" cy="501861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3483769" y="3149601"/>
            <a:ext cx="3031331" cy="501861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52C9DF-C4A2-49FE-AFEA-BBEF038BDC7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7FA3F-A9FA-4070-ABCD-48D728DB04F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0B18AD-B739-415F-847E-038AE14E7B5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342900" y="2032001"/>
            <a:ext cx="2256235" cy="6136217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014EE-29FE-4611-B849-9D9B49DB6F2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71600" y="812800"/>
            <a:ext cx="4114800" cy="696384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371600" y="2442633"/>
            <a:ext cx="4114800" cy="52832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371600" y="1555716"/>
            <a:ext cx="4114800" cy="707136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CAC036-8320-4DD7-ADB2-AEA3604895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56000">
              <a:srgbClr val="FFFFFF"/>
            </a:gs>
            <a:gs pos="7001">
              <a:srgbClr val="E6E6E6"/>
            </a:gs>
            <a:gs pos="32001">
              <a:srgbClr val="7D8496"/>
            </a:gs>
            <a:gs pos="47000">
              <a:srgbClr val="E6E6E6"/>
            </a:gs>
            <a:gs pos="85001">
              <a:srgbClr val="7D8496"/>
            </a:gs>
            <a:gs pos="100000">
              <a:srgbClr val="E6E6E6"/>
            </a:gs>
          </a:gsLst>
          <a:lin ang="135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342900" y="2133600"/>
            <a:ext cx="6172200" cy="62788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342900" y="8555568"/>
            <a:ext cx="1600200" cy="486833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2343150" y="8555568"/>
            <a:ext cx="2171700" cy="486833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5943600" y="8555568"/>
            <a:ext cx="571500" cy="486833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4F945154-AB6B-4348-9C82-AADD7A727B3F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7.gi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9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jpeg"/><Relationship Id="rId3" Type="http://schemas.openxmlformats.org/officeDocument/2006/relationships/image" Target="../media/image8.png"/><Relationship Id="rId7" Type="http://schemas.openxmlformats.org/officeDocument/2006/relationships/image" Target="../media/image2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jpeg"/><Relationship Id="rId5" Type="http://schemas.openxmlformats.org/officeDocument/2006/relationships/image" Target="../media/image27.jpeg"/><Relationship Id="rId4" Type="http://schemas.openxmlformats.org/officeDocument/2006/relationships/image" Target="../media/image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jpeg"/><Relationship Id="rId5" Type="http://schemas.openxmlformats.org/officeDocument/2006/relationships/image" Target="../media/image31.jpeg"/><Relationship Id="rId4" Type="http://schemas.openxmlformats.org/officeDocument/2006/relationships/image" Target="../media/image2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2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2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7" Type="http://schemas.openxmlformats.org/officeDocument/2006/relationships/image" Target="../media/image39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2.jpeg"/><Relationship Id="rId4" Type="http://schemas.openxmlformats.org/officeDocument/2006/relationships/image" Target="../media/image8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jpeg"/><Relationship Id="rId3" Type="http://schemas.openxmlformats.org/officeDocument/2006/relationships/image" Target="../media/image41.jpeg"/><Relationship Id="rId7" Type="http://schemas.openxmlformats.org/officeDocument/2006/relationships/image" Target="../media/image42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2.jpeg"/><Relationship Id="rId4" Type="http://schemas.openxmlformats.org/officeDocument/2006/relationships/image" Target="../media/image8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eg"/><Relationship Id="rId4" Type="http://schemas.openxmlformats.org/officeDocument/2006/relationships/image" Target="../media/image9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2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12.jpe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jpeg"/><Relationship Id="rId5" Type="http://schemas.openxmlformats.org/officeDocument/2006/relationships/image" Target="../media/image14.png"/><Relationship Id="rId4" Type="http://schemas.openxmlformats.org/officeDocument/2006/relationships/image" Target="../media/image13.jpeg"/><Relationship Id="rId9" Type="http://schemas.openxmlformats.org/officeDocument/2006/relationships/image" Target="../media/image1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18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jpe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2.jpeg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2.jpeg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00000">
              <a:srgbClr val="0000CC"/>
            </a:gs>
            <a:gs pos="13000">
              <a:srgbClr val="0047FF"/>
            </a:gs>
            <a:gs pos="28000">
              <a:srgbClr val="000082"/>
            </a:gs>
            <a:gs pos="42999">
              <a:srgbClr val="0047FF"/>
            </a:gs>
            <a:gs pos="100000">
              <a:srgbClr val="000082"/>
            </a:gs>
            <a:gs pos="72000">
              <a:srgbClr val="0047FF"/>
            </a:gs>
            <a:gs pos="87000">
              <a:srgbClr val="000082"/>
            </a:gs>
            <a:gs pos="100000">
              <a:srgbClr val="0047FF"/>
            </a:gs>
          </a:gsLst>
          <a:lin ang="108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4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-24" y="3714744"/>
            <a:ext cx="6858000" cy="1571636"/>
          </a:xfrm>
          <a:scene3d>
            <a:camera prst="orthographicFront"/>
            <a:lightRig rig="threePt" dir="t"/>
          </a:scene3d>
          <a:sp3d>
            <a:bevelT prst="relaxedInset"/>
          </a:sp3d>
        </p:spPr>
        <p:txBody>
          <a:bodyPr>
            <a:noAutofit/>
            <a:sp3d extrusionH="57150">
              <a:bevelT w="82550" h="38100" prst="coolSlant"/>
            </a:sp3d>
          </a:bodyPr>
          <a:lstStyle/>
          <a:p>
            <a:r>
              <a:rPr lang="ru-RU" sz="9600" b="1" dirty="0" smtClean="0">
                <a:ln w="10160">
                  <a:solidFill>
                    <a:schemeClr val="accent1"/>
                  </a:solidFill>
                  <a:prstDash val="solid"/>
                </a:ln>
                <a:blipFill>
                  <a:blip r:embed="rId2"/>
                  <a:stretch>
                    <a:fillRect/>
                  </a:stretch>
                </a:blip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latin typeface="Arial Black" pitchFamily="34" charset="0"/>
              </a:rPr>
              <a:t>ФАКЕЛ</a:t>
            </a:r>
            <a:endParaRPr lang="ru-RU" sz="9600" b="1" dirty="0">
              <a:ln w="10160">
                <a:solidFill>
                  <a:schemeClr val="accent1"/>
                </a:solidFill>
                <a:prstDash val="solid"/>
              </a:ln>
              <a:blipFill>
                <a:blip r:embed="rId2"/>
                <a:stretch>
                  <a:fillRect/>
                </a:stretch>
              </a:blipFill>
              <a:effectLst>
                <a:outerShdw blurRad="50800" dist="38100" dir="18900000" algn="bl" rotWithShape="0">
                  <a:prstClr val="black">
                    <a:alpha val="40000"/>
                  </a:prstClr>
                </a:outerShdw>
              </a:effectLst>
              <a:latin typeface="Arial Black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214422" y="8060320"/>
            <a:ext cx="52149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n w="18415" cmpd="sng">
                  <a:noFill/>
                  <a:prstDash val="solid"/>
                </a:ln>
                <a:solidFill>
                  <a:schemeClr val="tx1">
                    <a:lumMod val="95000"/>
                  </a:schemeClr>
                </a:solidFill>
                <a:latin typeface="Calibri" pitchFamily="34" charset="0"/>
                <a:cs typeface="Calibri" pitchFamily="34" charset="0"/>
              </a:rPr>
              <a:t>Руководитель:  </a:t>
            </a:r>
            <a:r>
              <a:rPr lang="ru-RU" b="1" dirty="0" err="1" smtClean="0">
                <a:ln w="18415" cmpd="sng">
                  <a:noFill/>
                  <a:prstDash val="solid"/>
                </a:ln>
                <a:solidFill>
                  <a:schemeClr val="tx1">
                    <a:lumMod val="95000"/>
                  </a:schemeClr>
                </a:solidFill>
                <a:latin typeface="Calibri" pitchFamily="34" charset="0"/>
                <a:cs typeface="Calibri" pitchFamily="34" charset="0"/>
              </a:rPr>
              <a:t>Ситдикова</a:t>
            </a:r>
            <a:r>
              <a:rPr lang="ru-RU" b="1" dirty="0" smtClean="0">
                <a:ln w="18415" cmpd="sng">
                  <a:noFill/>
                  <a:prstDash val="solid"/>
                </a:ln>
                <a:solidFill>
                  <a:schemeClr val="tx1">
                    <a:lumMod val="95000"/>
                  </a:schemeClr>
                </a:solidFill>
                <a:latin typeface="Calibri" pitchFamily="34" charset="0"/>
                <a:cs typeface="Calibri" pitchFamily="34" charset="0"/>
              </a:rPr>
              <a:t>  </a:t>
            </a:r>
            <a:r>
              <a:rPr lang="ru-RU" b="1" dirty="0" err="1" smtClean="0">
                <a:ln w="18415" cmpd="sng">
                  <a:noFill/>
                  <a:prstDash val="solid"/>
                </a:ln>
                <a:solidFill>
                  <a:schemeClr val="tx1">
                    <a:lumMod val="95000"/>
                  </a:schemeClr>
                </a:solidFill>
                <a:latin typeface="Calibri" pitchFamily="34" charset="0"/>
                <a:cs typeface="Calibri" pitchFamily="34" charset="0"/>
              </a:rPr>
              <a:t>Гульсина</a:t>
            </a:r>
            <a:r>
              <a:rPr lang="ru-RU" b="1" dirty="0" smtClean="0">
                <a:ln w="18415" cmpd="sng">
                  <a:noFill/>
                  <a:prstDash val="solid"/>
                </a:ln>
                <a:solidFill>
                  <a:schemeClr val="tx1">
                    <a:lumMod val="95000"/>
                  </a:schemeClr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ru-RU" b="1" dirty="0" err="1" smtClean="0">
                <a:ln w="18415" cmpd="sng">
                  <a:noFill/>
                  <a:prstDash val="solid"/>
                </a:ln>
                <a:solidFill>
                  <a:schemeClr val="tx1">
                    <a:lumMod val="95000"/>
                  </a:schemeClr>
                </a:solidFill>
                <a:latin typeface="Calibri" pitchFamily="34" charset="0"/>
                <a:cs typeface="Calibri" pitchFamily="34" charset="0"/>
              </a:rPr>
              <a:t>Салиховна</a:t>
            </a:r>
            <a:endParaRPr lang="ru-RU" b="1" dirty="0">
              <a:ln w="18415" cmpd="sng">
                <a:noFill/>
                <a:prstDash val="solid"/>
              </a:ln>
              <a:solidFill>
                <a:schemeClr val="tx1">
                  <a:lumMod val="95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285992" y="8713113"/>
            <a:ext cx="257176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100" dirty="0" smtClean="0">
                <a:ln>
                  <a:solidFill>
                    <a:schemeClr val="tx1"/>
                  </a:solidFill>
                </a:ln>
              </a:rPr>
              <a:t>Набережные Челны </a:t>
            </a:r>
          </a:p>
          <a:p>
            <a:pPr algn="ctr"/>
            <a:r>
              <a:rPr lang="ru-RU" sz="1100" dirty="0" smtClean="0">
                <a:ln>
                  <a:solidFill>
                    <a:schemeClr val="tx1"/>
                  </a:solidFill>
                </a:ln>
              </a:rPr>
              <a:t>2013-2014</a:t>
            </a:r>
            <a:endParaRPr lang="ru-RU" sz="1100" dirty="0">
              <a:ln>
                <a:solidFill>
                  <a:schemeClr val="tx1"/>
                </a:solidFill>
              </a:ln>
            </a:endParaRPr>
          </a:p>
        </p:txBody>
      </p:sp>
      <p:pic>
        <p:nvPicPr>
          <p:cNvPr id="21" name="Рисунок 20" descr="E:\Архив фото\Фото участок лето 10г\100_3270.jpg"/>
          <p:cNvPicPr/>
          <p:nvPr/>
        </p:nvPicPr>
        <p:blipFill>
          <a:blip r:embed="rId3" cstate="print"/>
          <a:srcRect b="15116"/>
          <a:stretch>
            <a:fillRect/>
          </a:stretch>
        </p:blipFill>
        <p:spPr bwMode="auto">
          <a:xfrm>
            <a:off x="3786190" y="5572132"/>
            <a:ext cx="2714620" cy="1928826"/>
          </a:xfrm>
          <a:prstGeom prst="roundRect">
            <a:avLst/>
          </a:prstGeom>
          <a:noFill/>
          <a:ln w="38100">
            <a:noFill/>
            <a:miter lim="800000"/>
            <a:headEnd/>
            <a:tailEnd/>
          </a:ln>
          <a:effectLst/>
        </p:spPr>
      </p:pic>
      <p:pic>
        <p:nvPicPr>
          <p:cNvPr id="1026" name="Picture 2" descr="C:\Users\Света\Desktop\тюбетейка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0042" y="5572132"/>
            <a:ext cx="2593998" cy="1913386"/>
          </a:xfrm>
          <a:prstGeom prst="roundRect">
            <a:avLst/>
          </a:prstGeom>
          <a:noFill/>
          <a:ln w="38100">
            <a:noFill/>
          </a:ln>
          <a:effectLst/>
        </p:spPr>
      </p:pic>
      <p:pic>
        <p:nvPicPr>
          <p:cNvPr id="1030" name="Picture 6" descr="C:\Users\Света\Desktop\фок1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357430" y="5857884"/>
            <a:ext cx="2145551" cy="2163812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Рисунок 9" descr="флаг тат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28604" y="1285852"/>
            <a:ext cx="1928826" cy="11572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Рисунок 8" descr="flag_g_nab_cel.gif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4643446" y="1285852"/>
            <a:ext cx="2000265" cy="11572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6" name="Прямоугольник 15"/>
          <p:cNvSpPr/>
          <p:nvPr/>
        </p:nvSpPr>
        <p:spPr>
          <a:xfrm>
            <a:off x="214290" y="214282"/>
            <a:ext cx="664373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0"/>
              </a:spcBef>
            </a:pPr>
            <a:r>
              <a:rPr lang="ru-RU" sz="1600" b="1" dirty="0" smtClean="0">
                <a:ln w="10160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Arial Black" pitchFamily="34" charset="0"/>
              </a:rPr>
              <a:t>Муниципальное бюджетное </a:t>
            </a:r>
          </a:p>
          <a:p>
            <a:pPr algn="ctr">
              <a:spcBef>
                <a:spcPts val="0"/>
              </a:spcBef>
            </a:pPr>
            <a:r>
              <a:rPr lang="ru-RU" sz="1600" b="1" dirty="0" smtClean="0">
                <a:ln w="10160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Arial Black" pitchFamily="34" charset="0"/>
              </a:rPr>
              <a:t>общеобразовательное учреждение </a:t>
            </a:r>
          </a:p>
          <a:p>
            <a:pPr algn="ctr">
              <a:spcBef>
                <a:spcPts val="0"/>
              </a:spcBef>
            </a:pPr>
            <a:r>
              <a:rPr lang="ru-RU" sz="1600" b="1" dirty="0" smtClean="0">
                <a:ln w="10160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Arial Black" pitchFamily="34" charset="0"/>
              </a:rPr>
              <a:t>«Средняя общеобразовательная школа № 60»</a:t>
            </a:r>
            <a:endParaRPr lang="ru-RU" sz="1600" b="1" dirty="0">
              <a:ln w="10160">
                <a:solidFill>
                  <a:schemeClr val="accent1">
                    <a:lumMod val="50000"/>
                  </a:schemeClr>
                </a:solidFill>
                <a:prstDash val="solid"/>
              </a:ln>
              <a:solidFill>
                <a:schemeClr val="accent1">
                  <a:lumMod val="75000"/>
                </a:schemeClr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71414" y="2577100"/>
            <a:ext cx="6858000" cy="923330"/>
          </a:xfrm>
          <a:prstGeom prst="rect">
            <a:avLst/>
          </a:prstGeom>
        </p:spPr>
        <p:txBody>
          <a:bodyPr wrap="square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Республиканский конкурс </a:t>
            </a:r>
          </a:p>
          <a:p>
            <a:pPr algn="ctr"/>
            <a:r>
              <a:rPr lang="ru-RU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среди отрядов профилактики правонарушений образовательных учреждений</a:t>
            </a:r>
            <a:endParaRPr lang="ru-RU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714356" y="5072066"/>
            <a:ext cx="5572164" cy="400110"/>
          </a:xfrm>
          <a:prstGeom prst="rect">
            <a:avLst/>
          </a:prstGeom>
        </p:spPr>
        <p:txBody>
          <a:bodyPr vert="horz" wrap="square">
            <a:spAutoFit/>
          </a:bodyPr>
          <a:lstStyle/>
          <a:p>
            <a:pPr algn="ctr">
              <a:spcBef>
                <a:spcPct val="20000"/>
              </a:spcBef>
            </a:pPr>
            <a:r>
              <a:rPr lang="ru-RU" sz="2000" b="1" dirty="0" smtClean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Отряд  ППН  МБОУ «СОШ № 60»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7000">
              <a:srgbClr val="0066FF">
                <a:alpha val="37000"/>
              </a:srgbClr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lin ang="2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>
          <a:xfrm>
            <a:off x="357166" y="428596"/>
            <a:ext cx="5893611" cy="1143007"/>
          </a:xfrm>
        </p:spPr>
        <p:txBody>
          <a:bodyPr>
            <a:normAutofit fontScale="90000"/>
            <a:scene3d>
              <a:camera prst="orthographicFront"/>
              <a:lightRig rig="soft" dir="t">
                <a:rot lat="0" lon="0" rev="16800000"/>
              </a:lightRig>
            </a:scene3d>
            <a:sp3d extrusionH="57150" prstMaterial="softEdge">
              <a:bevelT w="38100" h="38100"/>
            </a:sp3d>
          </a:bodyPr>
          <a:lstStyle/>
          <a:p>
            <a:r>
              <a:rPr lang="ru-RU" sz="2800" dirty="0" smtClean="0">
                <a:ln w="6350">
                  <a:solidFill>
                    <a:schemeClr val="bg1"/>
                  </a:solidFill>
                </a:ln>
                <a:solidFill>
                  <a:srgbClr val="C00000"/>
                </a:solidFill>
              </a:rPr>
              <a:t>   </a:t>
            </a:r>
            <a:r>
              <a:rPr lang="ru-RU" sz="2700" i="1" dirty="0" smtClean="0">
                <a:solidFill>
                  <a:srgbClr val="C00000"/>
                </a:solidFill>
              </a:rPr>
              <a:t>Направление – реализация профилактических         республиканских программ </a:t>
            </a:r>
            <a:endParaRPr lang="ru-RU" sz="2700" b="1" i="1" dirty="0">
              <a:solidFill>
                <a:srgbClr val="C00000"/>
              </a:solidFill>
            </a:endParaRPr>
          </a:p>
        </p:txBody>
      </p:sp>
      <p:sp>
        <p:nvSpPr>
          <p:cNvPr id="29699" name="Rectangle 3"/>
          <p:cNvSpPr>
            <a:spLocks noGrp="1" noChangeArrowheads="1"/>
          </p:cNvSpPr>
          <p:nvPr>
            <p:ph idx="1"/>
          </p:nvPr>
        </p:nvSpPr>
        <p:spPr>
          <a:xfrm>
            <a:off x="160712" y="1714480"/>
            <a:ext cx="5357850" cy="1333509"/>
          </a:xfrm>
        </p:spPr>
        <p:txBody>
          <a:bodyPr/>
          <a:lstStyle/>
          <a:p>
            <a:pPr algn="ctr">
              <a:buNone/>
            </a:pPr>
            <a:r>
              <a:rPr lang="ru-RU" sz="2000" b="1" dirty="0" smtClean="0">
                <a:solidFill>
                  <a:srgbClr val="006666"/>
                </a:solidFill>
              </a:rPr>
              <a:t>             </a:t>
            </a:r>
          </a:p>
          <a:p>
            <a:pPr marL="457200" indent="-457200" algn="ctr">
              <a:buNone/>
            </a:pPr>
            <a:r>
              <a:rPr lang="ru-RU" sz="2800" b="1" dirty="0" smtClean="0">
                <a:solidFill>
                  <a:srgbClr val="BF3B17"/>
                </a:solidFill>
                <a:latin typeface="Monotype Corsiva" pitchFamily="66" charset="0"/>
                <a:ea typeface="Times New Roman" pitchFamily="18" charset="0"/>
                <a:cs typeface="Arial" pitchFamily="34" charset="0"/>
              </a:rPr>
              <a:t>           </a:t>
            </a:r>
          </a:p>
          <a:p>
            <a:pPr marL="457200" indent="-457200">
              <a:buAutoNum type="arabicPeriod"/>
            </a:pPr>
            <a:endParaRPr lang="ru-RU" sz="2400" b="1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457200" indent="-457200">
              <a:buAutoNum type="arabicPeriod"/>
            </a:pPr>
            <a:endParaRPr lang="ru-RU" sz="2400" dirty="0">
              <a:solidFill>
                <a:srgbClr val="006666"/>
              </a:solidFill>
            </a:endParaRPr>
          </a:p>
        </p:txBody>
      </p:sp>
      <p:pic>
        <p:nvPicPr>
          <p:cNvPr id="14" name="Picture 2" descr="C:\Users\Света\Desktop\костер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00768" y="285720"/>
            <a:ext cx="556855" cy="2071702"/>
          </a:xfrm>
          <a:prstGeom prst="rect">
            <a:avLst/>
          </a:prstGeom>
          <a:noFill/>
        </p:spPr>
      </p:pic>
      <p:sp>
        <p:nvSpPr>
          <p:cNvPr id="15" name="Прямоугольник 14"/>
          <p:cNvSpPr/>
          <p:nvPr/>
        </p:nvSpPr>
        <p:spPr>
          <a:xfrm>
            <a:off x="6072206" y="2428860"/>
            <a:ext cx="492443" cy="6143668"/>
          </a:xfrm>
          <a:prstGeom prst="rect">
            <a:avLst/>
          </a:prstGeom>
        </p:spPr>
        <p:txBody>
          <a:bodyPr vert="vert" wrap="square">
            <a:spAutoFit/>
          </a:bodyPr>
          <a:lstStyle/>
          <a:p>
            <a:r>
              <a:rPr lang="ru-RU" sz="2000" b="1" dirty="0" smtClean="0">
                <a:ln w="10160">
                  <a:solidFill>
                    <a:schemeClr val="accent1"/>
                  </a:solidFill>
                  <a:prstDash val="solid"/>
                </a:ln>
                <a:blipFill>
                  <a:blip r:embed="rId3"/>
                  <a:stretch>
                    <a:fillRect/>
                  </a:stretch>
                </a:blip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latin typeface="Arial Black" pitchFamily="34" charset="0"/>
              </a:rPr>
              <a:t>Отряд  ППН МБОУ «СОШ № 69» ФАКЕЛ</a:t>
            </a:r>
            <a:endParaRPr lang="ru-RU" sz="2000" b="1" dirty="0">
              <a:ln w="10160">
                <a:solidFill>
                  <a:schemeClr val="accent1"/>
                </a:solidFill>
                <a:prstDash val="solid"/>
              </a:ln>
              <a:blipFill>
                <a:blip r:embed="rId3"/>
                <a:stretch>
                  <a:fillRect/>
                </a:stretch>
              </a:blipFill>
              <a:effectLst>
                <a:outerShdw blurRad="50800" dist="38100" dir="18900000" algn="bl" rotWithShape="0">
                  <a:prstClr val="black">
                    <a:alpha val="40000"/>
                  </a:prstClr>
                </a:outerShdw>
              </a:effectLst>
              <a:latin typeface="Arial Black" pitchFamily="34" charset="0"/>
            </a:endParaRPr>
          </a:p>
        </p:txBody>
      </p:sp>
      <p:pic>
        <p:nvPicPr>
          <p:cNvPr id="16" name="Picture 6" descr="C:\Users\Света\Desktop\фок1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929330" y="8215338"/>
            <a:ext cx="779186" cy="785818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Picture 2" descr="C:\Users\Света\Desktop\Фото ОППН\100_766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71480" y="1928794"/>
            <a:ext cx="3378279" cy="2467612"/>
          </a:xfrm>
          <a:prstGeom prst="rect">
            <a:avLst/>
          </a:prstGeom>
          <a:ln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7" name="Picture 3" descr="C:\Users\Света\Desktop\Фото ОППН\100_7662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071546" y="5715008"/>
            <a:ext cx="4162939" cy="2985188"/>
          </a:xfrm>
          <a:prstGeom prst="rect">
            <a:avLst/>
          </a:prstGeom>
          <a:ln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8" name="TextBox 17"/>
          <p:cNvSpPr txBox="1"/>
          <p:nvPr/>
        </p:nvSpPr>
        <p:spPr>
          <a:xfrm>
            <a:off x="428604" y="4710358"/>
            <a:ext cx="5750759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>
                <a:solidFill>
                  <a:schemeClr val="bg1"/>
                </a:solidFill>
              </a:rPr>
              <a:t>Мы приняли активное участие в акции по профилактике </a:t>
            </a:r>
            <a:r>
              <a:rPr lang="ru-RU" sz="1600" dirty="0" smtClean="0">
                <a:solidFill>
                  <a:schemeClr val="bg1"/>
                </a:solidFill>
              </a:rPr>
              <a:t>наркомании, алкоголизма</a:t>
            </a:r>
            <a:r>
              <a:rPr lang="ru-RU" sz="1600" dirty="0" smtClean="0">
                <a:solidFill>
                  <a:schemeClr val="bg1"/>
                </a:solidFill>
              </a:rPr>
              <a:t>, употребления ПАВ среди несовершеннолетних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19" name="TextBox 18"/>
          <p:cNvSpPr txBox="1"/>
          <p:nvPr/>
        </p:nvSpPr>
        <p:spPr>
          <a:xfrm>
            <a:off x="4143380" y="2248429"/>
            <a:ext cx="200026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solidFill>
                  <a:schemeClr val="bg1"/>
                </a:solidFill>
              </a:rPr>
              <a:t>Участие в городской акции: «Молодежь за здоровый образ жизни»</a:t>
            </a:r>
            <a:endParaRPr lang="ru-RU" sz="16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7000">
              <a:srgbClr val="0066FF">
                <a:alpha val="37000"/>
              </a:srgbClr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lin ang="2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357158"/>
            <a:ext cx="6372224" cy="928662"/>
          </a:xfrm>
        </p:spPr>
        <p:txBody>
          <a:bodyPr>
            <a:normAutofit fontScale="90000"/>
            <a:scene3d>
              <a:camera prst="orthographicFront"/>
              <a:lightRig rig="soft" dir="t">
                <a:rot lat="0" lon="0" rev="16800000"/>
              </a:lightRig>
            </a:scene3d>
            <a:sp3d extrusionH="57150" prstMaterial="softEdge">
              <a:bevelT w="38100" h="38100"/>
            </a:sp3d>
          </a:bodyPr>
          <a:lstStyle/>
          <a:p>
            <a:r>
              <a:rPr lang="ru-RU" sz="2800" i="1" dirty="0" smtClean="0">
                <a:solidFill>
                  <a:srgbClr val="C00000"/>
                </a:solidFill>
              </a:rPr>
              <a:t>Направление - реализация целевых программ  </a:t>
            </a:r>
            <a:endParaRPr lang="ru-RU" sz="2800" i="1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428728"/>
            <a:ext cx="6072206" cy="652450"/>
          </a:xfrm>
        </p:spPr>
        <p:txBody>
          <a:bodyPr>
            <a:normAutofit lnSpcReduction="10000"/>
          </a:bodyPr>
          <a:lstStyle/>
          <a:p>
            <a:pPr marL="651510" indent="-514350">
              <a:buNone/>
            </a:pPr>
            <a:r>
              <a:rPr lang="ru-RU" sz="2000" dirty="0" smtClean="0">
                <a:solidFill>
                  <a:schemeClr val="bg1"/>
                </a:solidFill>
              </a:rPr>
              <a:t>«</a:t>
            </a:r>
            <a:r>
              <a:rPr lang="en-US" sz="2000" dirty="0" smtClean="0">
                <a:solidFill>
                  <a:schemeClr val="bg1"/>
                </a:solidFill>
              </a:rPr>
              <a:t>S</a:t>
            </a:r>
            <a:r>
              <a:rPr lang="tt-RU" sz="2000" dirty="0" smtClean="0">
                <a:solidFill>
                  <a:schemeClr val="bg1"/>
                </a:solidFill>
              </a:rPr>
              <a:t>а</a:t>
            </a:r>
            <a:r>
              <a:rPr lang="en-US" sz="2000" dirty="0" smtClean="0">
                <a:solidFill>
                  <a:schemeClr val="bg1"/>
                </a:solidFill>
              </a:rPr>
              <a:t>M</a:t>
            </a:r>
            <a:r>
              <a:rPr lang="tt-RU" sz="2000" dirty="0" smtClean="0">
                <a:solidFill>
                  <a:schemeClr val="bg1"/>
                </a:solidFill>
              </a:rPr>
              <a:t>о</a:t>
            </a:r>
            <a:r>
              <a:rPr lang="en-US" sz="2000" dirty="0" smtClean="0">
                <a:solidFill>
                  <a:schemeClr val="bg1"/>
                </a:solidFill>
              </a:rPr>
              <a:t>S</a:t>
            </a:r>
            <a:r>
              <a:rPr lang="tt-RU" sz="2000" dirty="0" smtClean="0">
                <a:solidFill>
                  <a:schemeClr val="bg1"/>
                </a:solidFill>
              </a:rPr>
              <a:t>тоятел</a:t>
            </a:r>
            <a:r>
              <a:rPr lang="ru-RU" sz="2000" dirty="0" err="1" smtClean="0">
                <a:solidFill>
                  <a:schemeClr val="bg1"/>
                </a:solidFill>
              </a:rPr>
              <a:t>ь</a:t>
            </a:r>
            <a:r>
              <a:rPr lang="tt-RU" sz="2000" dirty="0" smtClean="0">
                <a:solidFill>
                  <a:schemeClr val="bg1"/>
                </a:solidFill>
              </a:rPr>
              <a:t>ные дети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ru-RU" sz="2000" dirty="0" smtClean="0">
                <a:solidFill>
                  <a:schemeClr val="bg1"/>
                </a:solidFill>
              </a:rPr>
              <a:t>», «Рубикон», «Путь к успеху», «Основы ребячьей безопасности</a:t>
            </a:r>
            <a:r>
              <a:rPr lang="ru-RU" sz="2000" dirty="0" smtClean="0">
                <a:solidFill>
                  <a:schemeClr val="bg1"/>
                </a:solidFill>
              </a:rPr>
              <a:t>».</a:t>
            </a:r>
            <a:endParaRPr lang="ru-RU" sz="2000" dirty="0" smtClean="0">
              <a:solidFill>
                <a:schemeClr val="bg1"/>
              </a:solidFill>
            </a:endParaRPr>
          </a:p>
          <a:p>
            <a:pPr marL="651510" indent="-514350">
              <a:buFont typeface="+mj-lt"/>
              <a:buAutoNum type="arabicPeriod"/>
            </a:pPr>
            <a:endParaRPr lang="ru-RU" dirty="0" smtClean="0"/>
          </a:p>
          <a:p>
            <a:pPr marL="651510" indent="-514350">
              <a:buFont typeface="+mj-lt"/>
              <a:buAutoNum type="arabicPeriod"/>
            </a:pP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6072206" y="2428860"/>
            <a:ext cx="492443" cy="6143668"/>
          </a:xfrm>
          <a:prstGeom prst="rect">
            <a:avLst/>
          </a:prstGeom>
        </p:spPr>
        <p:txBody>
          <a:bodyPr vert="vert" wrap="square">
            <a:spAutoFit/>
          </a:bodyPr>
          <a:lstStyle/>
          <a:p>
            <a:r>
              <a:rPr lang="ru-RU" sz="2000" b="1" dirty="0" smtClean="0">
                <a:ln w="10160">
                  <a:solidFill>
                    <a:schemeClr val="accent1"/>
                  </a:solidFill>
                  <a:prstDash val="solid"/>
                </a:ln>
                <a:blipFill>
                  <a:blip r:embed="rId2"/>
                  <a:stretch>
                    <a:fillRect/>
                  </a:stretch>
                </a:blip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latin typeface="Arial Black" pitchFamily="34" charset="0"/>
              </a:rPr>
              <a:t>Отряд  ППН МБОУ «СОШ № 69» ФАКЕЛ</a:t>
            </a:r>
            <a:endParaRPr lang="ru-RU" sz="2000" b="1" dirty="0">
              <a:ln w="10160">
                <a:solidFill>
                  <a:schemeClr val="accent1"/>
                </a:solidFill>
                <a:prstDash val="solid"/>
              </a:ln>
              <a:blipFill>
                <a:blip r:embed="rId2"/>
                <a:stretch>
                  <a:fillRect/>
                </a:stretch>
              </a:blipFill>
              <a:effectLst>
                <a:outerShdw blurRad="50800" dist="38100" dir="18900000" algn="bl" rotWithShape="0">
                  <a:prstClr val="black">
                    <a:alpha val="40000"/>
                  </a:prstClr>
                </a:outerShdw>
              </a:effectLst>
              <a:latin typeface="Arial Black" pitchFamily="34" charset="0"/>
            </a:endParaRPr>
          </a:p>
        </p:txBody>
      </p:sp>
      <p:pic>
        <p:nvPicPr>
          <p:cNvPr id="5" name="Picture 2" descr="C:\Users\Света\Desktop\костер1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00768" y="428596"/>
            <a:ext cx="556855" cy="2071702"/>
          </a:xfrm>
          <a:prstGeom prst="rect">
            <a:avLst/>
          </a:prstGeom>
          <a:noFill/>
        </p:spPr>
      </p:pic>
      <p:pic>
        <p:nvPicPr>
          <p:cNvPr id="6" name="Picture 6" descr="C:\Users\Света\Desktop\фок1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929330" y="8215338"/>
            <a:ext cx="779186" cy="785818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2" descr="C:\Users\Света\Desktop\Фото ОППН\100_7676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357430" y="5214942"/>
            <a:ext cx="3457727" cy="2786082"/>
          </a:xfrm>
          <a:prstGeom prst="rect">
            <a:avLst/>
          </a:prstGeom>
          <a:ln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Прямоугольник 7"/>
          <p:cNvSpPr/>
          <p:nvPr/>
        </p:nvSpPr>
        <p:spPr>
          <a:xfrm>
            <a:off x="3929066" y="2571736"/>
            <a:ext cx="2250297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>
                <a:solidFill>
                  <a:schemeClr val="bg1"/>
                </a:solidFill>
              </a:rPr>
              <a:t>Члены отряда «Факел» приняли активное участие в городской </a:t>
            </a:r>
            <a:r>
              <a:rPr lang="ru-RU" dirty="0" smtClean="0">
                <a:solidFill>
                  <a:schemeClr val="bg1"/>
                </a:solidFill>
              </a:rPr>
              <a:t>стратегической</a:t>
            </a:r>
            <a:r>
              <a:rPr lang="ru-RU" sz="1600" dirty="0" smtClean="0">
                <a:solidFill>
                  <a:schemeClr val="bg1"/>
                </a:solidFill>
              </a:rPr>
              <a:t> игре «Имею право»</a:t>
            </a:r>
            <a:endParaRPr lang="ru-RU" sz="1600" dirty="0">
              <a:solidFill>
                <a:schemeClr val="bg1"/>
              </a:solidFill>
            </a:endParaRPr>
          </a:p>
        </p:txBody>
      </p:sp>
      <p:pic>
        <p:nvPicPr>
          <p:cNvPr id="9" name="Picture 2" descr="C:\Users\Света\Desktop\Фото ОППН\100_7649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28604" y="2285984"/>
            <a:ext cx="3242169" cy="2452705"/>
          </a:xfrm>
          <a:prstGeom prst="rect">
            <a:avLst/>
          </a:prstGeom>
          <a:ln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" name="TextBox 9"/>
          <p:cNvSpPr txBox="1"/>
          <p:nvPr/>
        </p:nvSpPr>
        <p:spPr>
          <a:xfrm>
            <a:off x="428604" y="5478386"/>
            <a:ext cx="185738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solidFill>
                  <a:schemeClr val="bg1"/>
                </a:solidFill>
              </a:rPr>
              <a:t>Ребята отвечали на вопросы в рамках Административного Кодекса РТ, РФ, а так же проявили знание Федеральных Законов РТ, РФ</a:t>
            </a:r>
            <a:endParaRPr lang="ru-RU" sz="16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7000">
              <a:srgbClr val="0066FF">
                <a:alpha val="37000"/>
              </a:srgbClr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lin ang="2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500066"/>
            <a:ext cx="6372224" cy="928662"/>
          </a:xfrm>
        </p:spPr>
        <p:txBody>
          <a:bodyPr>
            <a:normAutofit fontScale="90000"/>
            <a:scene3d>
              <a:camera prst="orthographicFront"/>
              <a:lightRig rig="soft" dir="t">
                <a:rot lat="0" lon="0" rev="16800000"/>
              </a:lightRig>
            </a:scene3d>
            <a:sp3d extrusionH="57150" prstMaterial="softEdge">
              <a:bevelT w="38100" h="38100"/>
            </a:sp3d>
          </a:bodyPr>
          <a:lstStyle/>
          <a:p>
            <a:r>
              <a:rPr lang="ru-RU" sz="2800" i="1" dirty="0" smtClean="0">
                <a:solidFill>
                  <a:srgbClr val="C00000"/>
                </a:solidFill>
              </a:rPr>
              <a:t>Направление – разработка и реализация социальных проектов</a:t>
            </a:r>
            <a:r>
              <a:rPr lang="ru-RU" sz="2800" dirty="0" smtClean="0">
                <a:solidFill>
                  <a:schemeClr val="bg1"/>
                </a:solidFill>
              </a:rPr>
              <a:t> </a:t>
            </a:r>
            <a:r>
              <a:rPr lang="ru-RU" sz="2800" dirty="0" smtClean="0">
                <a:solidFill>
                  <a:schemeClr val="bg1"/>
                </a:solidFill>
              </a:rPr>
              <a:t/>
            </a:r>
            <a:br>
              <a:rPr lang="ru-RU" sz="2800" dirty="0" smtClean="0">
                <a:solidFill>
                  <a:schemeClr val="bg1"/>
                </a:solidFill>
              </a:rPr>
            </a:br>
            <a:endParaRPr lang="ru-RU" sz="2800" i="1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90" y="1428728"/>
            <a:ext cx="6072206" cy="652450"/>
          </a:xfrm>
        </p:spPr>
        <p:txBody>
          <a:bodyPr>
            <a:normAutofit/>
          </a:bodyPr>
          <a:lstStyle/>
          <a:p>
            <a:pPr marL="651510" indent="-514350">
              <a:buNone/>
            </a:pPr>
            <a:r>
              <a:rPr lang="ru-RU" sz="2000" dirty="0" smtClean="0">
                <a:solidFill>
                  <a:schemeClr val="bg1"/>
                </a:solidFill>
              </a:rPr>
              <a:t> </a:t>
            </a:r>
            <a:r>
              <a:rPr lang="ru-RU" sz="2000" dirty="0" smtClean="0">
                <a:solidFill>
                  <a:schemeClr val="bg1"/>
                </a:solidFill>
              </a:rPr>
              <a:t>«Школа. Семья. Социум», «Вектор надежды» </a:t>
            </a:r>
            <a:endParaRPr lang="ru-RU" dirty="0" smtClean="0"/>
          </a:p>
          <a:p>
            <a:pPr marL="651510" indent="-514350">
              <a:buFont typeface="+mj-lt"/>
              <a:buAutoNum type="arabicPeriod"/>
            </a:pP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6072206" y="2428860"/>
            <a:ext cx="492443" cy="6143668"/>
          </a:xfrm>
          <a:prstGeom prst="rect">
            <a:avLst/>
          </a:prstGeom>
        </p:spPr>
        <p:txBody>
          <a:bodyPr vert="vert" wrap="square">
            <a:spAutoFit/>
          </a:bodyPr>
          <a:lstStyle/>
          <a:p>
            <a:r>
              <a:rPr lang="ru-RU" sz="2000" b="1" dirty="0" smtClean="0">
                <a:ln w="10160">
                  <a:solidFill>
                    <a:schemeClr val="accent1"/>
                  </a:solidFill>
                  <a:prstDash val="solid"/>
                </a:ln>
                <a:blipFill>
                  <a:blip r:embed="rId2"/>
                  <a:stretch>
                    <a:fillRect/>
                  </a:stretch>
                </a:blip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latin typeface="Arial Black" pitchFamily="34" charset="0"/>
              </a:rPr>
              <a:t>Отряд  ППН МБОУ «СОШ № 69» ФАКЕЛ</a:t>
            </a:r>
            <a:endParaRPr lang="ru-RU" sz="2000" b="1" dirty="0">
              <a:ln w="10160">
                <a:solidFill>
                  <a:schemeClr val="accent1"/>
                </a:solidFill>
                <a:prstDash val="solid"/>
              </a:ln>
              <a:blipFill>
                <a:blip r:embed="rId2"/>
                <a:stretch>
                  <a:fillRect/>
                </a:stretch>
              </a:blipFill>
              <a:effectLst>
                <a:outerShdw blurRad="50800" dist="38100" dir="18900000" algn="bl" rotWithShape="0">
                  <a:prstClr val="black">
                    <a:alpha val="40000"/>
                  </a:prstClr>
                </a:outerShdw>
              </a:effectLst>
              <a:latin typeface="Arial Black" pitchFamily="34" charset="0"/>
            </a:endParaRPr>
          </a:p>
        </p:txBody>
      </p:sp>
      <p:pic>
        <p:nvPicPr>
          <p:cNvPr id="5" name="Picture 2" descr="C:\Users\Света\Desktop\костер1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00768" y="428596"/>
            <a:ext cx="556855" cy="2071702"/>
          </a:xfrm>
          <a:prstGeom prst="rect">
            <a:avLst/>
          </a:prstGeom>
          <a:noFill/>
        </p:spPr>
      </p:pic>
      <p:pic>
        <p:nvPicPr>
          <p:cNvPr id="6" name="Picture 6" descr="C:\Users\Света\Desktop\фок1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929330" y="8215338"/>
            <a:ext cx="779186" cy="785818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2" descr="C:\Users\Света\Desktop\Фото ОППН\100_7676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357430" y="5214942"/>
            <a:ext cx="3457727" cy="2786082"/>
          </a:xfrm>
          <a:prstGeom prst="rect">
            <a:avLst/>
          </a:prstGeom>
          <a:ln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Прямоугольник 7"/>
          <p:cNvSpPr/>
          <p:nvPr/>
        </p:nvSpPr>
        <p:spPr>
          <a:xfrm>
            <a:off x="3929066" y="2571736"/>
            <a:ext cx="2250297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>
                <a:solidFill>
                  <a:schemeClr val="bg1"/>
                </a:solidFill>
              </a:rPr>
              <a:t>Члены отряда «Факел» приняли активное участие в городской </a:t>
            </a:r>
            <a:r>
              <a:rPr lang="ru-RU" dirty="0" smtClean="0">
                <a:solidFill>
                  <a:schemeClr val="bg1"/>
                </a:solidFill>
              </a:rPr>
              <a:t>стратегической</a:t>
            </a:r>
            <a:r>
              <a:rPr lang="ru-RU" sz="1600" dirty="0" smtClean="0">
                <a:solidFill>
                  <a:schemeClr val="bg1"/>
                </a:solidFill>
              </a:rPr>
              <a:t> игре «Имею право»</a:t>
            </a:r>
            <a:endParaRPr lang="ru-RU" sz="1600" dirty="0">
              <a:solidFill>
                <a:schemeClr val="bg1"/>
              </a:solidFill>
            </a:endParaRPr>
          </a:p>
        </p:txBody>
      </p:sp>
      <p:pic>
        <p:nvPicPr>
          <p:cNvPr id="9" name="Picture 2" descr="C:\Users\Света\Desktop\Фото ОППН\100_7649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28604" y="2285984"/>
            <a:ext cx="3242169" cy="2452705"/>
          </a:xfrm>
          <a:prstGeom prst="rect">
            <a:avLst/>
          </a:prstGeom>
          <a:ln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" name="TextBox 9"/>
          <p:cNvSpPr txBox="1"/>
          <p:nvPr/>
        </p:nvSpPr>
        <p:spPr>
          <a:xfrm>
            <a:off x="357166" y="5549824"/>
            <a:ext cx="185738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solidFill>
                  <a:schemeClr val="bg1"/>
                </a:solidFill>
              </a:rPr>
              <a:t>Ребята отвечали на вопросы в рамках Административного Кодекса РТ, РФ, а так же проявили знание Федеральных Законов РТ, РФ</a:t>
            </a:r>
            <a:endParaRPr lang="ru-RU" sz="16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7000">
              <a:srgbClr val="0066FF">
                <a:alpha val="37000"/>
              </a:srgbClr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lin ang="2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428596"/>
            <a:ext cx="6015058" cy="857256"/>
          </a:xfrm>
        </p:spPr>
        <p:txBody>
          <a:bodyPr>
            <a:normAutofit fontScale="90000"/>
            <a:scene3d>
              <a:camera prst="orthographicFront"/>
              <a:lightRig rig="soft" dir="t">
                <a:rot lat="0" lon="0" rev="16800000"/>
              </a:lightRig>
            </a:scene3d>
            <a:sp3d extrusionH="57150" prstMaterial="softEdge">
              <a:bevelT w="38100" h="38100"/>
            </a:sp3d>
          </a:bodyPr>
          <a:lstStyle/>
          <a:p>
            <a:r>
              <a:rPr lang="ru-RU" i="1" dirty="0" smtClean="0">
                <a:solidFill>
                  <a:srgbClr val="C00000"/>
                </a:solidFill>
              </a:rPr>
              <a:t>Результаты работы</a:t>
            </a:r>
            <a:br>
              <a:rPr lang="ru-RU" i="1" dirty="0" smtClean="0">
                <a:solidFill>
                  <a:srgbClr val="C00000"/>
                </a:solidFill>
              </a:rPr>
            </a:br>
            <a:r>
              <a:rPr lang="ru-RU" i="1" dirty="0" smtClean="0">
                <a:solidFill>
                  <a:srgbClr val="C00000"/>
                </a:solidFill>
              </a:rPr>
              <a:t> </a:t>
            </a:r>
            <a:r>
              <a:rPr lang="ru-RU" sz="2700" i="1" dirty="0" smtClean="0">
                <a:solidFill>
                  <a:srgbClr val="C00000"/>
                </a:solidFill>
              </a:rPr>
              <a:t>Наши достижения</a:t>
            </a:r>
            <a:r>
              <a:rPr lang="ru-RU" sz="2700" dirty="0" smtClean="0">
                <a:ln w="6350">
                  <a:solidFill>
                    <a:schemeClr val="bg1"/>
                  </a:solidFill>
                </a:ln>
                <a:solidFill>
                  <a:srgbClr val="C00000"/>
                </a:solidFill>
              </a:rPr>
              <a:t/>
            </a:r>
            <a:br>
              <a:rPr lang="ru-RU" sz="2700" dirty="0" smtClean="0">
                <a:ln w="6350">
                  <a:solidFill>
                    <a:schemeClr val="bg1"/>
                  </a:solidFill>
                </a:ln>
                <a:solidFill>
                  <a:srgbClr val="C00000"/>
                </a:solidFill>
              </a:rPr>
            </a:br>
            <a:endParaRPr lang="ru-RU" dirty="0">
              <a:ln w="6350">
                <a:solidFill>
                  <a:schemeClr val="bg1"/>
                </a:solidFill>
              </a:ln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42900" y="1571604"/>
            <a:ext cx="5729306" cy="7358114"/>
          </a:xfrm>
        </p:spPr>
        <p:txBody>
          <a:bodyPr>
            <a:normAutofit/>
          </a:bodyPr>
          <a:lstStyle/>
          <a:p>
            <a:pPr marL="457200" indent="-457200">
              <a:buNone/>
            </a:pPr>
            <a:endParaRPr lang="ru-RU" sz="1200" b="1" dirty="0" smtClean="0">
              <a:solidFill>
                <a:srgbClr val="0000CC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457200" indent="-457200"/>
            <a:endParaRPr lang="ru-RU" sz="1400" dirty="0" smtClean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  <a:p>
            <a:pPr marL="457200" indent="-457200">
              <a:buNone/>
            </a:pPr>
            <a:endParaRPr lang="ru-RU" sz="1200" b="1" dirty="0" smtClean="0">
              <a:solidFill>
                <a:srgbClr val="0000CC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457200" indent="-457200">
              <a:buNone/>
            </a:pPr>
            <a:endParaRPr lang="ru-RU" sz="1200" b="1" dirty="0" smtClean="0">
              <a:solidFill>
                <a:srgbClr val="0000CC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457200" indent="-457200">
              <a:buNone/>
            </a:pPr>
            <a:endParaRPr lang="ru-RU" sz="1200" b="1" dirty="0" smtClean="0">
              <a:solidFill>
                <a:srgbClr val="0000CC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457200" indent="-457200">
              <a:buNone/>
            </a:pPr>
            <a:endParaRPr lang="ru-RU" sz="1200" b="1" dirty="0" smtClean="0">
              <a:solidFill>
                <a:srgbClr val="0000CC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457200" indent="-457200">
              <a:buNone/>
            </a:pPr>
            <a:endParaRPr lang="ru-RU" sz="1200" b="1" dirty="0" smtClean="0">
              <a:solidFill>
                <a:srgbClr val="0000CC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457200" indent="-457200">
              <a:buNone/>
            </a:pPr>
            <a:r>
              <a:rPr lang="ru-RU" sz="1200" b="1" dirty="0" smtClean="0">
                <a:solidFill>
                  <a:srgbClr val="0000CC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ru-RU" sz="1200" b="1" dirty="0" smtClean="0">
                <a:solidFill>
                  <a:srgbClr val="0000CC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   </a:t>
            </a:r>
          </a:p>
          <a:p>
            <a:pPr marL="457200" indent="-457200">
              <a:buNone/>
            </a:pPr>
            <a:r>
              <a:rPr lang="ru-RU" sz="1200" b="1" dirty="0" smtClean="0">
                <a:solidFill>
                  <a:srgbClr val="0000CC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   Отряд </a:t>
            </a:r>
            <a:r>
              <a:rPr lang="ru-RU" sz="1200" b="1" dirty="0" smtClean="0">
                <a:solidFill>
                  <a:srgbClr val="0000CC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ППН «Факел»  в 2013г.</a:t>
            </a:r>
          </a:p>
          <a:p>
            <a:pPr marL="457200" indent="-457200">
              <a:buNone/>
            </a:pPr>
            <a:r>
              <a:rPr lang="ru-RU" sz="1200" b="1" dirty="0" smtClean="0">
                <a:solidFill>
                  <a:srgbClr val="0000CC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 </a:t>
            </a:r>
            <a:r>
              <a:rPr lang="ru-RU" sz="1200" b="1" dirty="0" smtClean="0">
                <a:solidFill>
                  <a:srgbClr val="0000CC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был удостоен диплома </a:t>
            </a:r>
            <a:r>
              <a:rPr lang="en-US" sz="1200" b="1" dirty="0" smtClean="0">
                <a:solidFill>
                  <a:srgbClr val="0000CC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II</a:t>
            </a:r>
            <a:r>
              <a:rPr lang="ru-RU" sz="1200" b="1" dirty="0" smtClean="0">
                <a:solidFill>
                  <a:srgbClr val="0000CC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степени</a:t>
            </a:r>
          </a:p>
          <a:p>
            <a:pPr marL="457200" indent="-457200">
              <a:buNone/>
            </a:pPr>
            <a:r>
              <a:rPr lang="ru-RU" sz="1200" b="1" dirty="0" smtClean="0">
                <a:solidFill>
                  <a:srgbClr val="0000CC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ru-RU" sz="1200" b="1" dirty="0" smtClean="0">
                <a:solidFill>
                  <a:srgbClr val="0000CC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в </a:t>
            </a:r>
            <a:r>
              <a:rPr lang="ru-RU" sz="1200" b="1" dirty="0" smtClean="0">
                <a:solidFill>
                  <a:srgbClr val="0000CC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Городском конкурсе  среди</a:t>
            </a:r>
          </a:p>
          <a:p>
            <a:pPr marL="457200" indent="-457200">
              <a:buNone/>
            </a:pPr>
            <a:r>
              <a:rPr lang="ru-RU" sz="1200" b="1" dirty="0" smtClean="0">
                <a:solidFill>
                  <a:srgbClr val="0000CC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ru-RU" sz="1200" b="1" dirty="0" smtClean="0">
                <a:solidFill>
                  <a:srgbClr val="0000CC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отрядов </a:t>
            </a:r>
            <a:r>
              <a:rPr lang="ru-RU" sz="1200" b="1" dirty="0" smtClean="0">
                <a:solidFill>
                  <a:srgbClr val="0000CC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ППН «Рубикон»; </a:t>
            </a:r>
          </a:p>
          <a:p>
            <a:pPr marL="457200" indent="-457200">
              <a:buNone/>
            </a:pPr>
            <a:r>
              <a:rPr lang="ru-RU" sz="1200" b="1" dirty="0" smtClean="0">
                <a:solidFill>
                  <a:srgbClr val="0000CC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ru-RU" sz="1200" b="1" dirty="0" smtClean="0">
                <a:solidFill>
                  <a:srgbClr val="0000CC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отряду </a:t>
            </a:r>
            <a:r>
              <a:rPr lang="ru-RU" sz="1200" b="1" dirty="0" smtClean="0">
                <a:solidFill>
                  <a:srgbClr val="0000CC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вручён сертификат</a:t>
            </a:r>
          </a:p>
          <a:p>
            <a:pPr marL="457200" indent="-457200">
              <a:buNone/>
            </a:pPr>
            <a:r>
              <a:rPr lang="ru-RU" sz="1200" b="1" dirty="0" smtClean="0">
                <a:solidFill>
                  <a:srgbClr val="0000CC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ru-RU" sz="1200" b="1" dirty="0" smtClean="0">
                <a:solidFill>
                  <a:srgbClr val="0000CC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на </a:t>
            </a:r>
            <a:r>
              <a:rPr lang="ru-RU" sz="1200" b="1" dirty="0" smtClean="0">
                <a:solidFill>
                  <a:srgbClr val="0000CC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сумму </a:t>
            </a:r>
            <a:r>
              <a:rPr lang="ru-RU" sz="1200" b="1" dirty="0" smtClean="0">
                <a:solidFill>
                  <a:srgbClr val="0000CC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25 тыс.руб</a:t>
            </a:r>
            <a:r>
              <a:rPr lang="ru-RU" sz="1200" b="1" dirty="0" smtClean="0">
                <a:solidFill>
                  <a:srgbClr val="0000CC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.</a:t>
            </a:r>
          </a:p>
          <a:p>
            <a:pPr marL="457200" indent="-457200">
              <a:buNone/>
            </a:pPr>
            <a:endParaRPr lang="ru-RU" sz="1200" b="1" dirty="0" smtClean="0">
              <a:solidFill>
                <a:srgbClr val="0000CC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457200" indent="-457200"/>
            <a:endParaRPr lang="ru-RU" sz="1400" b="1" dirty="0" smtClean="0">
              <a:solidFill>
                <a:srgbClr val="0000FF"/>
              </a:solidFill>
              <a:latin typeface="+mj-lt"/>
              <a:ea typeface="Times New Roman" pitchFamily="18" charset="0"/>
              <a:cs typeface="Arial" pitchFamily="34" charset="0"/>
            </a:endParaRPr>
          </a:p>
          <a:p>
            <a:pPr marL="457200" indent="-457200">
              <a:buNone/>
            </a:pPr>
            <a:endParaRPr lang="ru-RU" sz="1200" b="1" dirty="0" smtClean="0">
              <a:solidFill>
                <a:srgbClr val="0000CC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457200" indent="-457200">
              <a:buNone/>
            </a:pPr>
            <a:endParaRPr lang="ru-RU" sz="1200" b="1" dirty="0" smtClean="0">
              <a:solidFill>
                <a:srgbClr val="0000CC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457200" indent="-457200">
              <a:buNone/>
            </a:pPr>
            <a:endParaRPr lang="ru-RU" sz="1200" b="1" dirty="0" smtClean="0">
              <a:solidFill>
                <a:srgbClr val="0000CC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457200" indent="-457200">
              <a:buNone/>
            </a:pPr>
            <a:endParaRPr lang="ru-RU" sz="1200" b="1" dirty="0" smtClean="0">
              <a:solidFill>
                <a:srgbClr val="0000CC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457200" indent="-457200">
              <a:buNone/>
            </a:pPr>
            <a:endParaRPr lang="ru-RU" sz="1200" b="1" dirty="0" smtClean="0">
              <a:solidFill>
                <a:srgbClr val="0000CC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457200" indent="-457200">
              <a:buNone/>
            </a:pPr>
            <a:endParaRPr lang="ru-RU" sz="1200" b="1" dirty="0" smtClean="0">
              <a:solidFill>
                <a:srgbClr val="0000CC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457200" indent="-457200">
              <a:buNone/>
            </a:pPr>
            <a:endParaRPr lang="ru-RU" sz="1200" b="1" dirty="0" smtClean="0">
              <a:solidFill>
                <a:srgbClr val="0000CC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457200" indent="-457200">
              <a:buNone/>
            </a:pPr>
            <a:endParaRPr lang="ru-RU" sz="1200" b="1" dirty="0" smtClean="0">
              <a:solidFill>
                <a:srgbClr val="0000CC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457200" indent="-457200">
              <a:buNone/>
            </a:pPr>
            <a:r>
              <a:rPr lang="ru-RU" sz="1200" b="1" dirty="0" smtClean="0">
                <a:solidFill>
                  <a:srgbClr val="0000CC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  Отряд </a:t>
            </a:r>
            <a:r>
              <a:rPr lang="ru-RU" sz="1200" b="1" dirty="0" smtClean="0">
                <a:solidFill>
                  <a:srgbClr val="0000CC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ППН «Факел»  в 2014 </a:t>
            </a:r>
          </a:p>
          <a:p>
            <a:pPr marL="457200" indent="-457200">
              <a:buNone/>
            </a:pPr>
            <a:r>
              <a:rPr lang="ru-RU" sz="1200" b="1" dirty="0" smtClean="0">
                <a:solidFill>
                  <a:srgbClr val="0000CC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году </a:t>
            </a:r>
            <a:r>
              <a:rPr lang="ru-RU" sz="1200" b="1" dirty="0" smtClean="0">
                <a:solidFill>
                  <a:srgbClr val="0000CC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был удостоен </a:t>
            </a:r>
            <a:r>
              <a:rPr lang="ru-RU" sz="1200" b="1" dirty="0" smtClean="0">
                <a:solidFill>
                  <a:srgbClr val="0000CC"/>
                </a:solidFill>
                <a:latin typeface="+mj-lt"/>
                <a:ea typeface="Times New Roman" pitchFamily="18" charset="0"/>
                <a:cs typeface="Arial" pitchFamily="34" charset="0"/>
              </a:rPr>
              <a:t>диплома</a:t>
            </a:r>
          </a:p>
          <a:p>
            <a:pPr marL="457200" indent="-457200">
              <a:buNone/>
            </a:pPr>
            <a:r>
              <a:rPr lang="ru-RU" sz="1200" b="1" dirty="0" smtClean="0">
                <a:solidFill>
                  <a:srgbClr val="0000CC"/>
                </a:solidFill>
                <a:latin typeface="+mj-lt"/>
                <a:ea typeface="Times New Roman" pitchFamily="18" charset="0"/>
                <a:cs typeface="Arial" pitchFamily="34" charset="0"/>
              </a:rPr>
              <a:t> </a:t>
            </a:r>
            <a:r>
              <a:rPr lang="en-US" sz="1200" b="1" dirty="0" smtClean="0">
                <a:solidFill>
                  <a:srgbClr val="0000CC"/>
                </a:solidFill>
                <a:latin typeface="+mj-lt"/>
                <a:ea typeface="Times New Roman" pitchFamily="18" charset="0"/>
                <a:cs typeface="Arial" pitchFamily="34" charset="0"/>
              </a:rPr>
              <a:t>I</a:t>
            </a:r>
            <a:r>
              <a:rPr lang="ru-RU" sz="1200" b="1" dirty="0" smtClean="0">
                <a:solidFill>
                  <a:srgbClr val="0000CC"/>
                </a:solidFill>
                <a:latin typeface="+mj-lt"/>
                <a:ea typeface="Times New Roman" pitchFamily="18" charset="0"/>
                <a:cs typeface="Arial" pitchFamily="34" charset="0"/>
              </a:rPr>
              <a:t> </a:t>
            </a:r>
            <a:r>
              <a:rPr lang="ru-RU" sz="1200" b="1" dirty="0" smtClean="0">
                <a:solidFill>
                  <a:srgbClr val="0000CC"/>
                </a:solidFill>
                <a:latin typeface="+mj-lt"/>
                <a:ea typeface="Times New Roman" pitchFamily="18" charset="0"/>
                <a:cs typeface="Arial" pitchFamily="34" charset="0"/>
              </a:rPr>
              <a:t>степени в городском конкурсе</a:t>
            </a:r>
          </a:p>
          <a:p>
            <a:pPr marL="457200" indent="-457200">
              <a:buNone/>
            </a:pPr>
            <a:r>
              <a:rPr lang="ru-RU" sz="1200" b="1" dirty="0" smtClean="0">
                <a:solidFill>
                  <a:srgbClr val="0000CC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среди </a:t>
            </a:r>
            <a:r>
              <a:rPr lang="ru-RU" sz="1200" b="1" dirty="0" smtClean="0">
                <a:solidFill>
                  <a:srgbClr val="0000FF"/>
                </a:solidFill>
                <a:latin typeface="+mj-lt"/>
                <a:ea typeface="Times New Roman" pitchFamily="18" charset="0"/>
                <a:cs typeface="Arial" pitchFamily="34" charset="0"/>
              </a:rPr>
              <a:t>отрядов ППН «Рубикон»;</a:t>
            </a:r>
          </a:p>
          <a:p>
            <a:pPr marL="457200" indent="-457200">
              <a:buNone/>
            </a:pPr>
            <a:r>
              <a:rPr lang="ru-RU" sz="1200" b="1" dirty="0" smtClean="0">
                <a:solidFill>
                  <a:srgbClr val="0000FF"/>
                </a:solidFill>
                <a:latin typeface="+mj-lt"/>
                <a:ea typeface="Times New Roman" pitchFamily="18" charset="0"/>
                <a:cs typeface="Arial" pitchFamily="34" charset="0"/>
              </a:rPr>
              <a:t>отряду вручён сертификат на</a:t>
            </a:r>
          </a:p>
          <a:p>
            <a:pPr marL="457200" indent="-457200">
              <a:buNone/>
            </a:pPr>
            <a:r>
              <a:rPr lang="ru-RU" sz="1200" b="1" dirty="0" smtClean="0">
                <a:solidFill>
                  <a:srgbClr val="0000FF"/>
                </a:solidFill>
                <a:latin typeface="+mj-lt"/>
                <a:ea typeface="Times New Roman" pitchFamily="18" charset="0"/>
                <a:cs typeface="Arial" pitchFamily="34" charset="0"/>
              </a:rPr>
              <a:t>сумму  30тыс.руб.</a:t>
            </a:r>
          </a:p>
          <a:p>
            <a:pPr marL="457200" indent="-457200"/>
            <a:endParaRPr lang="ru-RU" sz="1200" b="1" dirty="0" smtClean="0">
              <a:solidFill>
                <a:srgbClr val="0000FF"/>
              </a:solidFill>
              <a:latin typeface="+mj-lt"/>
              <a:cs typeface="Arial" pitchFamily="34" charset="0"/>
            </a:endParaRPr>
          </a:p>
          <a:p>
            <a:pPr marL="457200" indent="-457200">
              <a:buNone/>
            </a:pPr>
            <a:endParaRPr lang="ru-RU" sz="1200" b="1" dirty="0" smtClean="0">
              <a:solidFill>
                <a:srgbClr val="0000FF"/>
              </a:solidFill>
              <a:latin typeface="+mj-lt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072206" y="2428860"/>
            <a:ext cx="492443" cy="6143668"/>
          </a:xfrm>
          <a:prstGeom prst="rect">
            <a:avLst/>
          </a:prstGeom>
        </p:spPr>
        <p:txBody>
          <a:bodyPr vert="vert" wrap="square">
            <a:spAutoFit/>
          </a:bodyPr>
          <a:lstStyle/>
          <a:p>
            <a:r>
              <a:rPr lang="ru-RU" sz="2000" b="1" dirty="0" smtClean="0">
                <a:ln w="10160">
                  <a:solidFill>
                    <a:schemeClr val="accent1"/>
                  </a:solidFill>
                  <a:prstDash val="solid"/>
                </a:ln>
                <a:blipFill>
                  <a:blip r:embed="rId2"/>
                  <a:stretch>
                    <a:fillRect/>
                  </a:stretch>
                </a:blip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latin typeface="Arial Black" pitchFamily="34" charset="0"/>
              </a:rPr>
              <a:t>Отряд  ППН МБОУ «СОШ № 69» ФАКЕЛ</a:t>
            </a:r>
            <a:endParaRPr lang="ru-RU" sz="2000" b="1" dirty="0">
              <a:ln w="10160">
                <a:solidFill>
                  <a:schemeClr val="accent1"/>
                </a:solidFill>
                <a:prstDash val="solid"/>
              </a:ln>
              <a:blipFill>
                <a:blip r:embed="rId2"/>
                <a:stretch>
                  <a:fillRect/>
                </a:stretch>
              </a:blipFill>
              <a:effectLst>
                <a:outerShdw blurRad="50800" dist="38100" dir="18900000" algn="bl" rotWithShape="0">
                  <a:prstClr val="black">
                    <a:alpha val="40000"/>
                  </a:prstClr>
                </a:outerShdw>
              </a:effectLst>
              <a:latin typeface="Arial Black" pitchFamily="34" charset="0"/>
            </a:endParaRPr>
          </a:p>
        </p:txBody>
      </p:sp>
      <p:pic>
        <p:nvPicPr>
          <p:cNvPr id="5" name="Picture 2" descr="C:\Users\Света\Desktop\костер1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00768" y="428596"/>
            <a:ext cx="556855" cy="2071702"/>
          </a:xfrm>
          <a:prstGeom prst="rect">
            <a:avLst/>
          </a:prstGeom>
          <a:noFill/>
        </p:spPr>
      </p:pic>
      <p:pic>
        <p:nvPicPr>
          <p:cNvPr id="6" name="Picture 6" descr="C:\Users\Света\Desktop\фок1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929330" y="8215338"/>
            <a:ext cx="779186" cy="785818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Picture 4"/>
          <p:cNvPicPr>
            <a:picLocks noChangeAspect="1" noChangeArrowheads="1"/>
          </p:cNvPicPr>
          <p:nvPr/>
        </p:nvPicPr>
        <p:blipFill>
          <a:blip r:embed="rId5" cstate="print"/>
          <a:srcRect l="4840" r="2222" b="11723"/>
          <a:stretch>
            <a:fillRect/>
          </a:stretch>
        </p:blipFill>
        <p:spPr bwMode="auto">
          <a:xfrm>
            <a:off x="3143248" y="2550606"/>
            <a:ext cx="2928958" cy="20213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6" cstate="print"/>
          <a:srcRect b="9160"/>
          <a:stretch>
            <a:fillRect/>
          </a:stretch>
        </p:blipFill>
        <p:spPr bwMode="auto">
          <a:xfrm>
            <a:off x="857232" y="1357290"/>
            <a:ext cx="3019032" cy="1928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</p:pic>
      <p:pic>
        <p:nvPicPr>
          <p:cNvPr id="12" name="Picture 5"/>
          <p:cNvPicPr>
            <a:picLocks noChangeAspect="1" noChangeArrowheads="1"/>
          </p:cNvPicPr>
          <p:nvPr/>
        </p:nvPicPr>
        <p:blipFill>
          <a:blip r:embed="rId7" cstate="print"/>
          <a:srcRect l="4444" t="3055" r="2222" b="8346"/>
          <a:stretch>
            <a:fillRect/>
          </a:stretch>
        </p:blipFill>
        <p:spPr bwMode="auto">
          <a:xfrm>
            <a:off x="3071810" y="6143636"/>
            <a:ext cx="2928958" cy="2022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8" cstate="print"/>
          <a:srcRect t="3961" b="5106"/>
          <a:stretch>
            <a:fillRect/>
          </a:stretch>
        </p:blipFill>
        <p:spPr bwMode="auto">
          <a:xfrm>
            <a:off x="928670" y="4929190"/>
            <a:ext cx="2928958" cy="1928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7000">
              <a:srgbClr val="0066FF">
                <a:alpha val="37000"/>
              </a:srgbClr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lin ang="2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9" name="Rectangle 3"/>
          <p:cNvSpPr>
            <a:spLocks noGrp="1" noChangeArrowheads="1"/>
          </p:cNvSpPr>
          <p:nvPr>
            <p:ph idx="1"/>
          </p:nvPr>
        </p:nvSpPr>
        <p:spPr>
          <a:xfrm>
            <a:off x="160712" y="1714480"/>
            <a:ext cx="5357850" cy="1333509"/>
          </a:xfrm>
        </p:spPr>
        <p:txBody>
          <a:bodyPr/>
          <a:lstStyle/>
          <a:p>
            <a:pPr algn="ctr">
              <a:buNone/>
            </a:pPr>
            <a:r>
              <a:rPr lang="ru-RU" sz="2000" b="1" dirty="0" smtClean="0">
                <a:solidFill>
                  <a:srgbClr val="006666"/>
                </a:solidFill>
              </a:rPr>
              <a:t>             </a:t>
            </a:r>
          </a:p>
          <a:p>
            <a:pPr marL="457200" indent="-457200" algn="ctr">
              <a:buNone/>
            </a:pPr>
            <a:r>
              <a:rPr lang="ru-RU" sz="2800" b="1" dirty="0" smtClean="0">
                <a:solidFill>
                  <a:srgbClr val="BF3B17"/>
                </a:solidFill>
                <a:latin typeface="Monotype Corsiva" pitchFamily="66" charset="0"/>
                <a:ea typeface="Times New Roman" pitchFamily="18" charset="0"/>
                <a:cs typeface="Arial" pitchFamily="34" charset="0"/>
              </a:rPr>
              <a:t>           </a:t>
            </a:r>
          </a:p>
          <a:p>
            <a:pPr marL="457200" indent="-457200">
              <a:buAutoNum type="arabicPeriod"/>
            </a:pPr>
            <a:endParaRPr lang="ru-RU" sz="2400" b="1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457200" indent="-457200">
              <a:buAutoNum type="arabicPeriod"/>
            </a:pPr>
            <a:endParaRPr lang="ru-RU" sz="2400" dirty="0">
              <a:solidFill>
                <a:srgbClr val="006666"/>
              </a:solidFill>
            </a:endParaRPr>
          </a:p>
        </p:txBody>
      </p:sp>
      <p:pic>
        <p:nvPicPr>
          <p:cNvPr id="13" name="Picture 2" descr="C:\Users\Света\Desktop\костер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00768" y="285720"/>
            <a:ext cx="556855" cy="2071702"/>
          </a:xfrm>
          <a:prstGeom prst="rect">
            <a:avLst/>
          </a:prstGeom>
          <a:noFill/>
        </p:spPr>
      </p:pic>
      <p:pic>
        <p:nvPicPr>
          <p:cNvPr id="14" name="Picture 6" descr="C:\Users\Света\Desktop\фок1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29330" y="8215338"/>
            <a:ext cx="779186" cy="785818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Прямоугольник 14"/>
          <p:cNvSpPr/>
          <p:nvPr/>
        </p:nvSpPr>
        <p:spPr>
          <a:xfrm>
            <a:off x="6072206" y="2428860"/>
            <a:ext cx="492443" cy="6143668"/>
          </a:xfrm>
          <a:prstGeom prst="rect">
            <a:avLst/>
          </a:prstGeom>
        </p:spPr>
        <p:txBody>
          <a:bodyPr vert="vert" wrap="square">
            <a:spAutoFit/>
          </a:bodyPr>
          <a:lstStyle/>
          <a:p>
            <a:r>
              <a:rPr lang="ru-RU" sz="2000" b="1" dirty="0" smtClean="0">
                <a:ln w="10160">
                  <a:solidFill>
                    <a:schemeClr val="accent1"/>
                  </a:solidFill>
                  <a:prstDash val="solid"/>
                </a:ln>
                <a:blipFill>
                  <a:blip r:embed="rId4"/>
                  <a:stretch>
                    <a:fillRect/>
                  </a:stretch>
                </a:blip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latin typeface="Arial Black" pitchFamily="34" charset="0"/>
              </a:rPr>
              <a:t>Отряд  ППН МБОУ «СОШ № 69» ФАКЕЛ</a:t>
            </a:r>
            <a:endParaRPr lang="ru-RU" sz="2000" b="1" dirty="0">
              <a:ln w="10160">
                <a:solidFill>
                  <a:schemeClr val="accent1"/>
                </a:solidFill>
                <a:prstDash val="solid"/>
              </a:ln>
              <a:blipFill>
                <a:blip r:embed="rId4"/>
                <a:stretch>
                  <a:fillRect/>
                </a:stretch>
              </a:blipFill>
              <a:effectLst>
                <a:outerShdw blurRad="50800" dist="38100" dir="18900000" algn="bl" rotWithShape="0">
                  <a:prstClr val="black">
                    <a:alpha val="40000"/>
                  </a:prstClr>
                </a:outerShdw>
              </a:effectLst>
              <a:latin typeface="Arial Black" pitchFamily="34" charset="0"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85794" y="357158"/>
            <a:ext cx="4929222" cy="33078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</p:pic>
      <p:sp>
        <p:nvSpPr>
          <p:cNvPr id="9" name="Прямоугольник 8"/>
          <p:cNvSpPr/>
          <p:nvPr/>
        </p:nvSpPr>
        <p:spPr>
          <a:xfrm>
            <a:off x="0" y="3714744"/>
            <a:ext cx="6429396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/>
            <a:r>
              <a:rPr lang="ru-RU" sz="1600" b="1" dirty="0" smtClean="0">
                <a:solidFill>
                  <a:srgbClr val="0000FF"/>
                </a:solidFill>
                <a:cs typeface="Arial" pitchFamily="34" charset="0"/>
              </a:rPr>
              <a:t>   </a:t>
            </a:r>
            <a:r>
              <a:rPr lang="ru-RU" sz="1600" b="1" dirty="0" smtClean="0">
                <a:solidFill>
                  <a:srgbClr val="0000FF"/>
                </a:solidFill>
                <a:cs typeface="Arial" pitchFamily="34" charset="0"/>
              </a:rPr>
              <a:t>	</a:t>
            </a:r>
            <a:r>
              <a:rPr lang="ru-RU" sz="1400" b="1" dirty="0" smtClean="0">
                <a:solidFill>
                  <a:srgbClr val="0000FF"/>
                </a:solidFill>
                <a:cs typeface="Arial" pitchFamily="34" charset="0"/>
              </a:rPr>
              <a:t>Благодарность </a:t>
            </a:r>
            <a:r>
              <a:rPr lang="ru-RU" sz="1400" b="1" dirty="0" smtClean="0">
                <a:solidFill>
                  <a:srgbClr val="0000FF"/>
                </a:solidFill>
                <a:cs typeface="Arial" pitchFamily="34" charset="0"/>
              </a:rPr>
              <a:t>за активное участие в интеллектуальной игре «Фаворит» среди ОППН школ города;</a:t>
            </a:r>
          </a:p>
        </p:txBody>
      </p:sp>
      <p:pic>
        <p:nvPicPr>
          <p:cNvPr id="11" name="Picture 2" descr="E:\ГРАМОТЫ ОППН\Благодарность директору 001.jpg"/>
          <p:cNvPicPr>
            <a:picLocks noChangeAspect="1" noChangeArrowheads="1"/>
          </p:cNvPicPr>
          <p:nvPr/>
        </p:nvPicPr>
        <p:blipFill>
          <a:blip r:embed="rId6" cstate="print"/>
          <a:srcRect r="1667"/>
          <a:stretch>
            <a:fillRect/>
          </a:stretch>
        </p:blipFill>
        <p:spPr bwMode="auto">
          <a:xfrm>
            <a:off x="3643314" y="4857752"/>
            <a:ext cx="2428892" cy="3357586"/>
          </a:xfrm>
          <a:prstGeom prst="rect">
            <a:avLst/>
          </a:prstGeom>
          <a:noFill/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</p:pic>
      <p:sp>
        <p:nvSpPr>
          <p:cNvPr id="12" name="TextBox 11"/>
          <p:cNvSpPr txBox="1"/>
          <p:nvPr/>
        </p:nvSpPr>
        <p:spPr>
          <a:xfrm>
            <a:off x="214290" y="5143504"/>
            <a:ext cx="6643710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/>
            <a:endParaRPr lang="ru-RU" sz="1400" b="1" dirty="0" smtClean="0">
              <a:solidFill>
                <a:srgbClr val="0000FF"/>
              </a:solidFill>
              <a:cs typeface="Arial" pitchFamily="34" charset="0"/>
            </a:endParaRPr>
          </a:p>
          <a:p>
            <a:pPr marL="457200" indent="-457200">
              <a:buNone/>
            </a:pPr>
            <a:endParaRPr lang="ru-RU" sz="1400" b="1" dirty="0" smtClean="0">
              <a:solidFill>
                <a:srgbClr val="0000FF"/>
              </a:solidFill>
              <a:cs typeface="Arial" pitchFamily="34" charset="0"/>
            </a:endParaRPr>
          </a:p>
          <a:p>
            <a:pPr marL="457200" indent="-457200">
              <a:buNone/>
            </a:pPr>
            <a:endParaRPr lang="ru-RU" sz="1400" b="1" dirty="0" smtClean="0">
              <a:solidFill>
                <a:srgbClr val="0000FF"/>
              </a:solidFill>
              <a:cs typeface="Arial" pitchFamily="34" charset="0"/>
            </a:endParaRPr>
          </a:p>
          <a:p>
            <a:pPr marL="457200" indent="-457200">
              <a:buNone/>
            </a:pPr>
            <a:r>
              <a:rPr lang="ru-RU" sz="1400" b="1" dirty="0" smtClean="0">
                <a:solidFill>
                  <a:srgbClr val="0000FF"/>
                </a:solidFill>
                <a:cs typeface="Arial" pitchFamily="34" charset="0"/>
              </a:rPr>
              <a:t>       Благодарственное </a:t>
            </a:r>
            <a:r>
              <a:rPr lang="ru-RU" sz="1400" b="1" dirty="0" smtClean="0">
                <a:solidFill>
                  <a:srgbClr val="0000FF"/>
                </a:solidFill>
                <a:cs typeface="Arial" pitchFamily="34" charset="0"/>
              </a:rPr>
              <a:t>письмо </a:t>
            </a:r>
            <a:endParaRPr lang="ru-RU" sz="1400" b="1" dirty="0" smtClean="0">
              <a:solidFill>
                <a:srgbClr val="0000FF"/>
              </a:solidFill>
              <a:cs typeface="Arial" pitchFamily="34" charset="0"/>
            </a:endParaRPr>
          </a:p>
          <a:p>
            <a:pPr marL="457200" indent="-457200">
              <a:buNone/>
            </a:pPr>
            <a:r>
              <a:rPr lang="ru-RU" sz="1400" b="1" dirty="0" smtClean="0">
                <a:solidFill>
                  <a:srgbClr val="0000FF"/>
                </a:solidFill>
                <a:cs typeface="Arial" pitchFamily="34" charset="0"/>
              </a:rPr>
              <a:t>    Директору МБОУ </a:t>
            </a:r>
            <a:r>
              <a:rPr lang="ru-RU" sz="1400" b="1" dirty="0" smtClean="0">
                <a:solidFill>
                  <a:srgbClr val="0000FF"/>
                </a:solidFill>
                <a:cs typeface="Arial" pitchFamily="34" charset="0"/>
              </a:rPr>
              <a:t>«СОШ № 60</a:t>
            </a:r>
            <a:r>
              <a:rPr lang="ru-RU" sz="1400" b="1" dirty="0" smtClean="0">
                <a:solidFill>
                  <a:srgbClr val="0000FF"/>
                </a:solidFill>
                <a:cs typeface="Arial" pitchFamily="34" charset="0"/>
              </a:rPr>
              <a:t>»</a:t>
            </a:r>
          </a:p>
          <a:p>
            <a:pPr marL="457200" indent="-457200">
              <a:buNone/>
            </a:pPr>
            <a:r>
              <a:rPr lang="ru-RU" sz="1400" b="1" dirty="0" smtClean="0">
                <a:solidFill>
                  <a:srgbClr val="0000FF"/>
                </a:solidFill>
                <a:cs typeface="Arial" pitchFamily="34" charset="0"/>
              </a:rPr>
              <a:t>    </a:t>
            </a:r>
            <a:r>
              <a:rPr lang="ru-RU" sz="1400" b="1" dirty="0" smtClean="0">
                <a:solidFill>
                  <a:srgbClr val="0000FF"/>
                </a:solidFill>
                <a:cs typeface="Arial" pitchFamily="34" charset="0"/>
              </a:rPr>
              <a:t>Марковой Ж.Н. </a:t>
            </a:r>
            <a:endParaRPr lang="ru-RU" sz="1400" b="1" dirty="0" smtClean="0">
              <a:solidFill>
                <a:srgbClr val="0000FF"/>
              </a:solidFill>
              <a:cs typeface="Arial" pitchFamily="34" charset="0"/>
            </a:endParaRPr>
          </a:p>
          <a:p>
            <a:pPr marL="457200" indent="-457200">
              <a:buNone/>
            </a:pPr>
            <a:r>
              <a:rPr lang="ru-RU" sz="1400" b="1" dirty="0" smtClean="0">
                <a:solidFill>
                  <a:srgbClr val="0000FF"/>
                </a:solidFill>
                <a:cs typeface="Arial" pitchFamily="34" charset="0"/>
              </a:rPr>
              <a:t>    за плодотворное сотрудничество</a:t>
            </a:r>
          </a:p>
          <a:p>
            <a:pPr marL="457200" indent="-457200">
              <a:buNone/>
            </a:pPr>
            <a:r>
              <a:rPr lang="ru-RU" sz="1400" b="1" dirty="0" smtClean="0">
                <a:solidFill>
                  <a:srgbClr val="0000FF"/>
                </a:solidFill>
                <a:cs typeface="Arial" pitchFamily="34" charset="0"/>
              </a:rPr>
              <a:t>    с </a:t>
            </a:r>
            <a:r>
              <a:rPr lang="ru-RU" sz="1400" b="1" dirty="0" smtClean="0">
                <a:solidFill>
                  <a:srgbClr val="0000FF"/>
                </a:solidFill>
                <a:cs typeface="Arial" pitchFamily="34" charset="0"/>
              </a:rPr>
              <a:t>Органами </a:t>
            </a:r>
            <a:r>
              <a:rPr lang="ru-RU" sz="1400" b="1" dirty="0" smtClean="0">
                <a:solidFill>
                  <a:srgbClr val="0000FF"/>
                </a:solidFill>
                <a:cs typeface="Arial" pitchFamily="34" charset="0"/>
              </a:rPr>
              <a:t>Внутренних </a:t>
            </a:r>
            <a:r>
              <a:rPr lang="ru-RU" sz="1400" b="1" dirty="0" smtClean="0">
                <a:solidFill>
                  <a:srgbClr val="0000FF"/>
                </a:solidFill>
                <a:cs typeface="Arial" pitchFamily="34" charset="0"/>
              </a:rPr>
              <a:t>Дел  </a:t>
            </a:r>
            <a:endParaRPr lang="ru-RU" sz="1400" b="1" dirty="0" smtClean="0">
              <a:solidFill>
                <a:srgbClr val="0000FF"/>
              </a:solidFill>
              <a:cs typeface="Arial" pitchFamily="34" charset="0"/>
            </a:endParaRPr>
          </a:p>
          <a:p>
            <a:pPr marL="457200" indent="-457200">
              <a:buNone/>
            </a:pPr>
            <a:r>
              <a:rPr lang="ru-RU" sz="1400" b="1" dirty="0" smtClean="0">
                <a:solidFill>
                  <a:srgbClr val="0000FF"/>
                </a:solidFill>
                <a:cs typeface="Arial" pitchFamily="34" charset="0"/>
              </a:rPr>
              <a:t>    в </a:t>
            </a:r>
            <a:r>
              <a:rPr lang="ru-RU" sz="1400" b="1" dirty="0" smtClean="0">
                <a:solidFill>
                  <a:srgbClr val="0000FF"/>
                </a:solidFill>
                <a:cs typeface="Arial" pitchFamily="34" charset="0"/>
              </a:rPr>
              <a:t>деле профилактики </a:t>
            </a:r>
          </a:p>
          <a:p>
            <a:pPr marL="457200" indent="-457200">
              <a:buNone/>
            </a:pPr>
            <a:r>
              <a:rPr lang="ru-RU" sz="1400" b="1" dirty="0" smtClean="0">
                <a:solidFill>
                  <a:srgbClr val="0000FF"/>
                </a:solidFill>
                <a:cs typeface="Arial" pitchFamily="34" charset="0"/>
              </a:rPr>
              <a:t>    правонарушений</a:t>
            </a:r>
          </a:p>
          <a:p>
            <a:pPr marL="457200" indent="-457200">
              <a:buNone/>
            </a:pPr>
            <a:r>
              <a:rPr lang="ru-RU" sz="1400" b="1" dirty="0" smtClean="0">
                <a:solidFill>
                  <a:srgbClr val="0000FF"/>
                </a:solidFill>
                <a:cs typeface="Arial" pitchFamily="34" charset="0"/>
              </a:rPr>
              <a:t>    среди </a:t>
            </a:r>
            <a:r>
              <a:rPr lang="ru-RU" sz="1400" b="1" dirty="0" smtClean="0">
                <a:solidFill>
                  <a:srgbClr val="0000FF"/>
                </a:solidFill>
                <a:cs typeface="Arial" pitchFamily="34" charset="0"/>
              </a:rPr>
              <a:t>несовершеннолетних.</a:t>
            </a:r>
            <a:endParaRPr lang="ru-RU" sz="1400" b="1" dirty="0" smtClean="0">
              <a:solidFill>
                <a:srgbClr val="0000FF"/>
              </a:solidFill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7000">
              <a:srgbClr val="0066FF">
                <a:alpha val="37000"/>
              </a:srgbClr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lin ang="2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>
          <a:xfrm>
            <a:off x="571480" y="214282"/>
            <a:ext cx="5304272" cy="1238259"/>
          </a:xfrm>
        </p:spPr>
        <p:txBody>
          <a:bodyPr>
            <a:scene3d>
              <a:camera prst="orthographicFront"/>
              <a:lightRig rig="soft" dir="t">
                <a:rot lat="0" lon="0" rev="16800000"/>
              </a:lightRig>
            </a:scene3d>
            <a:sp3d extrusionH="57150" prstMaterial="softEdge">
              <a:bevelT w="38100" h="38100"/>
            </a:sp3d>
          </a:bodyPr>
          <a:lstStyle/>
          <a:p>
            <a:r>
              <a:rPr lang="ru-RU" sz="2800" b="1" dirty="0" smtClean="0">
                <a:solidFill>
                  <a:srgbClr val="006666"/>
                </a:solidFill>
              </a:rPr>
              <a:t>  </a:t>
            </a:r>
            <a:r>
              <a:rPr lang="ru-RU" sz="2800" b="1" i="1" dirty="0" smtClean="0">
                <a:solidFill>
                  <a:srgbClr val="C00000"/>
                </a:solidFill>
              </a:rPr>
              <a:t>Отряд ППН «Факел» </a:t>
            </a:r>
            <a:br>
              <a:rPr lang="ru-RU" sz="2800" b="1" i="1" dirty="0" smtClean="0">
                <a:solidFill>
                  <a:srgbClr val="C00000"/>
                </a:solidFill>
              </a:rPr>
            </a:br>
            <a:r>
              <a:rPr lang="ru-RU" sz="2800" b="1" i="1" dirty="0" smtClean="0">
                <a:solidFill>
                  <a:srgbClr val="C00000"/>
                </a:solidFill>
              </a:rPr>
              <a:t>2013-2014 г.</a:t>
            </a:r>
            <a:endParaRPr lang="ru-RU" sz="2800" b="1" i="1" dirty="0">
              <a:solidFill>
                <a:srgbClr val="C00000"/>
              </a:solidFill>
            </a:endParaRPr>
          </a:p>
        </p:txBody>
      </p:sp>
      <p:sp>
        <p:nvSpPr>
          <p:cNvPr id="29699" name="Rectangle 3"/>
          <p:cNvSpPr>
            <a:spLocks noGrp="1" noChangeArrowheads="1"/>
          </p:cNvSpPr>
          <p:nvPr>
            <p:ph idx="1"/>
          </p:nvPr>
        </p:nvSpPr>
        <p:spPr>
          <a:xfrm>
            <a:off x="160712" y="1714480"/>
            <a:ext cx="5357850" cy="1333509"/>
          </a:xfrm>
        </p:spPr>
        <p:txBody>
          <a:bodyPr/>
          <a:lstStyle/>
          <a:p>
            <a:pPr algn="ctr">
              <a:buNone/>
            </a:pPr>
            <a:r>
              <a:rPr lang="ru-RU" sz="2000" b="1" dirty="0" smtClean="0">
                <a:solidFill>
                  <a:srgbClr val="006666"/>
                </a:solidFill>
              </a:rPr>
              <a:t>             </a:t>
            </a:r>
          </a:p>
          <a:p>
            <a:pPr marL="457200" indent="-457200" algn="ctr">
              <a:buNone/>
            </a:pPr>
            <a:r>
              <a:rPr lang="ru-RU" sz="2800" b="1" dirty="0" smtClean="0">
                <a:solidFill>
                  <a:srgbClr val="BF3B17"/>
                </a:solidFill>
                <a:latin typeface="Monotype Corsiva" pitchFamily="66" charset="0"/>
                <a:ea typeface="Times New Roman" pitchFamily="18" charset="0"/>
                <a:cs typeface="Arial" pitchFamily="34" charset="0"/>
              </a:rPr>
              <a:t>           </a:t>
            </a:r>
          </a:p>
          <a:p>
            <a:pPr marL="457200" indent="-457200">
              <a:buAutoNum type="arabicPeriod"/>
            </a:pPr>
            <a:endParaRPr lang="ru-RU" sz="2400" b="1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457200" indent="-457200">
              <a:buAutoNum type="arabicPeriod"/>
            </a:pPr>
            <a:endParaRPr lang="ru-RU" sz="2400" dirty="0">
              <a:solidFill>
                <a:srgbClr val="006666"/>
              </a:solidFill>
            </a:endParaRPr>
          </a:p>
        </p:txBody>
      </p:sp>
      <p:pic>
        <p:nvPicPr>
          <p:cNvPr id="1026" name="Picture 2" descr="C:\Users\Света\Desktop\Фото ОППН\100_765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57430" y="1500166"/>
            <a:ext cx="3571900" cy="2732290"/>
          </a:xfrm>
          <a:prstGeom prst="rect">
            <a:avLst/>
          </a:prstGeom>
          <a:ln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27" name="Picture 3" descr="C:\Users\Света\Desktop\Фото ОППН\100_765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2918" y="5000628"/>
            <a:ext cx="3826827" cy="2928957"/>
          </a:xfrm>
          <a:prstGeom prst="rect">
            <a:avLst/>
          </a:prstGeom>
          <a:ln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2" name="TextBox 11"/>
          <p:cNvSpPr txBox="1"/>
          <p:nvPr/>
        </p:nvSpPr>
        <p:spPr>
          <a:xfrm>
            <a:off x="357166" y="4214810"/>
            <a:ext cx="61436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Наш отряд принимает активное участие в городской программе «Рубикон» в</a:t>
            </a:r>
            <a:r>
              <a:rPr lang="ru-RU" dirty="0" smtClean="0"/>
              <a:t> </a:t>
            </a:r>
            <a:r>
              <a:rPr lang="ru-RU" dirty="0" smtClean="0">
                <a:solidFill>
                  <a:schemeClr val="bg1"/>
                </a:solidFill>
              </a:rPr>
              <a:t>ГДТДиМ№1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00042" y="8001024"/>
            <a:ext cx="51078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Наш отряд в интеллектуальном марафоне «Право и я»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6072206" y="2428860"/>
            <a:ext cx="492443" cy="6143668"/>
          </a:xfrm>
          <a:prstGeom prst="rect">
            <a:avLst/>
          </a:prstGeom>
        </p:spPr>
        <p:txBody>
          <a:bodyPr vert="vert" wrap="square">
            <a:spAutoFit/>
          </a:bodyPr>
          <a:lstStyle/>
          <a:p>
            <a:r>
              <a:rPr lang="ru-RU" sz="2000" b="1" dirty="0" smtClean="0">
                <a:ln w="10160">
                  <a:solidFill>
                    <a:schemeClr val="accent1"/>
                  </a:solidFill>
                  <a:prstDash val="solid"/>
                </a:ln>
                <a:blipFill>
                  <a:blip r:embed="rId4"/>
                  <a:stretch>
                    <a:fillRect/>
                  </a:stretch>
                </a:blip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latin typeface="Arial Black" pitchFamily="34" charset="0"/>
              </a:rPr>
              <a:t>Отряд  ППН МБОУ «СОШ № 69» ФАКЕЛ</a:t>
            </a:r>
            <a:endParaRPr lang="ru-RU" sz="2000" b="1" dirty="0">
              <a:ln w="10160">
                <a:solidFill>
                  <a:schemeClr val="accent1"/>
                </a:solidFill>
                <a:prstDash val="solid"/>
              </a:ln>
              <a:blipFill>
                <a:blip r:embed="rId4"/>
                <a:stretch>
                  <a:fillRect/>
                </a:stretch>
              </a:blipFill>
              <a:effectLst>
                <a:outerShdw blurRad="50800" dist="38100" dir="18900000" algn="bl" rotWithShape="0">
                  <a:prstClr val="black">
                    <a:alpha val="40000"/>
                  </a:prstClr>
                </a:outerShdw>
              </a:effectLst>
              <a:latin typeface="Arial Black" pitchFamily="34" charset="0"/>
            </a:endParaRPr>
          </a:p>
        </p:txBody>
      </p:sp>
      <p:pic>
        <p:nvPicPr>
          <p:cNvPr id="15" name="Picture 2" descr="C:\Users\Света\Desktop\костер1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000768" y="428596"/>
            <a:ext cx="556855" cy="2071702"/>
          </a:xfrm>
          <a:prstGeom prst="rect">
            <a:avLst/>
          </a:prstGeom>
          <a:noFill/>
        </p:spPr>
      </p:pic>
      <p:pic>
        <p:nvPicPr>
          <p:cNvPr id="16" name="Picture 6" descr="C:\Users\Света\Desktop\фок1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929330" y="8215338"/>
            <a:ext cx="779186" cy="78581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7000">
              <a:srgbClr val="0066FF">
                <a:alpha val="37000"/>
              </a:srgbClr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lin ang="2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>
          <a:xfrm>
            <a:off x="571480" y="285720"/>
            <a:ext cx="5304272" cy="1238259"/>
          </a:xfrm>
        </p:spPr>
        <p:txBody>
          <a:bodyPr>
            <a:scene3d>
              <a:camera prst="orthographicFront"/>
              <a:lightRig rig="soft" dir="t">
                <a:rot lat="0" lon="0" rev="16800000"/>
              </a:lightRig>
            </a:scene3d>
            <a:sp3d extrusionH="57150" prstMaterial="softEdge">
              <a:bevelT w="38100" h="38100"/>
            </a:sp3d>
          </a:bodyPr>
          <a:lstStyle/>
          <a:p>
            <a:r>
              <a:rPr lang="ru-RU" sz="2800" b="1" dirty="0" smtClean="0">
                <a:ln w="6350">
                  <a:solidFill>
                    <a:schemeClr val="bg1"/>
                  </a:solidFill>
                </a:ln>
                <a:solidFill>
                  <a:srgbClr val="C00000"/>
                </a:solidFill>
              </a:rPr>
              <a:t>  Отряд ППН «Факел» </a:t>
            </a:r>
            <a:br>
              <a:rPr lang="ru-RU" sz="2800" b="1" dirty="0" smtClean="0">
                <a:ln w="6350">
                  <a:solidFill>
                    <a:schemeClr val="bg1"/>
                  </a:solidFill>
                </a:ln>
                <a:solidFill>
                  <a:srgbClr val="C00000"/>
                </a:solidFill>
              </a:rPr>
            </a:br>
            <a:r>
              <a:rPr lang="ru-RU" sz="2800" b="1" dirty="0" smtClean="0">
                <a:ln w="6350">
                  <a:solidFill>
                    <a:schemeClr val="bg1"/>
                  </a:solidFill>
                </a:ln>
                <a:solidFill>
                  <a:srgbClr val="C00000"/>
                </a:solidFill>
              </a:rPr>
              <a:t>2013-2014 г.</a:t>
            </a:r>
            <a:endParaRPr lang="ru-RU" sz="2800" b="1" dirty="0">
              <a:ln w="6350">
                <a:solidFill>
                  <a:schemeClr val="bg1"/>
                </a:solidFill>
              </a:ln>
              <a:solidFill>
                <a:srgbClr val="C00000"/>
              </a:solidFill>
            </a:endParaRPr>
          </a:p>
        </p:txBody>
      </p:sp>
      <p:sp>
        <p:nvSpPr>
          <p:cNvPr id="29699" name="Rectangle 3"/>
          <p:cNvSpPr>
            <a:spLocks noGrp="1" noChangeArrowheads="1"/>
          </p:cNvSpPr>
          <p:nvPr>
            <p:ph idx="1"/>
          </p:nvPr>
        </p:nvSpPr>
        <p:spPr>
          <a:xfrm>
            <a:off x="160712" y="1714480"/>
            <a:ext cx="5357850" cy="1333509"/>
          </a:xfrm>
        </p:spPr>
        <p:txBody>
          <a:bodyPr/>
          <a:lstStyle/>
          <a:p>
            <a:pPr algn="ctr">
              <a:buNone/>
            </a:pPr>
            <a:r>
              <a:rPr lang="ru-RU" sz="2000" b="1" dirty="0" smtClean="0">
                <a:solidFill>
                  <a:srgbClr val="006666"/>
                </a:solidFill>
              </a:rPr>
              <a:t>             </a:t>
            </a:r>
          </a:p>
          <a:p>
            <a:pPr marL="457200" indent="-457200" algn="ctr">
              <a:buNone/>
            </a:pPr>
            <a:r>
              <a:rPr lang="ru-RU" sz="2800" b="1" dirty="0" smtClean="0">
                <a:solidFill>
                  <a:srgbClr val="BF3B17"/>
                </a:solidFill>
                <a:latin typeface="Monotype Corsiva" pitchFamily="66" charset="0"/>
                <a:ea typeface="Times New Roman" pitchFamily="18" charset="0"/>
                <a:cs typeface="Arial" pitchFamily="34" charset="0"/>
              </a:rPr>
              <a:t>           </a:t>
            </a:r>
          </a:p>
          <a:p>
            <a:pPr marL="457200" indent="-457200">
              <a:buAutoNum type="arabicPeriod"/>
            </a:pPr>
            <a:endParaRPr lang="ru-RU" sz="2400" b="1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457200" indent="-457200">
              <a:buAutoNum type="arabicPeriod"/>
            </a:pPr>
            <a:endParaRPr lang="ru-RU" sz="2400" dirty="0">
              <a:solidFill>
                <a:srgbClr val="006666"/>
              </a:solidFill>
            </a:endParaRPr>
          </a:p>
        </p:txBody>
      </p:sp>
      <p:pic>
        <p:nvPicPr>
          <p:cNvPr id="9" name="Picture 2" descr="C:\Users\Света\Desktop\Фото ОППН\100_766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736" y="4643438"/>
            <a:ext cx="3759754" cy="2636711"/>
          </a:xfrm>
          <a:prstGeom prst="rect">
            <a:avLst/>
          </a:prstGeom>
          <a:ln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Picture 2" descr="C:\Users\Света\Desktop\Фото ОППН\100_768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00174" y="1500166"/>
            <a:ext cx="3198070" cy="2214577"/>
          </a:xfrm>
          <a:prstGeom prst="rect">
            <a:avLst/>
          </a:prstGeom>
          <a:ln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3" name="TextBox 12"/>
          <p:cNvSpPr txBox="1"/>
          <p:nvPr/>
        </p:nvSpPr>
        <p:spPr>
          <a:xfrm>
            <a:off x="714356" y="3857620"/>
            <a:ext cx="57150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Наш отряд проводит рейды по профилактике опозданий  учащихся на первые уроки в школе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85794" y="7429520"/>
            <a:ext cx="478632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По итогам рейдов члены отряда проводят разъяснительные беседы с нарушителями школьного режима, Устава школы на штабах профилактики правонарушений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6072206" y="2428860"/>
            <a:ext cx="492443" cy="6143668"/>
          </a:xfrm>
          <a:prstGeom prst="rect">
            <a:avLst/>
          </a:prstGeom>
        </p:spPr>
        <p:txBody>
          <a:bodyPr vert="vert" wrap="square">
            <a:spAutoFit/>
          </a:bodyPr>
          <a:lstStyle/>
          <a:p>
            <a:r>
              <a:rPr lang="ru-RU" sz="2000" b="1" dirty="0" smtClean="0">
                <a:ln w="10160">
                  <a:solidFill>
                    <a:schemeClr val="accent1"/>
                  </a:solidFill>
                  <a:prstDash val="solid"/>
                </a:ln>
                <a:blipFill>
                  <a:blip r:embed="rId4"/>
                  <a:stretch>
                    <a:fillRect/>
                  </a:stretch>
                </a:blip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latin typeface="Arial Black" pitchFamily="34" charset="0"/>
              </a:rPr>
              <a:t>Отряд  ППН МБОУ «СОШ № 69» ФАКЕЛ</a:t>
            </a:r>
            <a:endParaRPr lang="ru-RU" sz="2000" b="1" dirty="0">
              <a:ln w="10160">
                <a:solidFill>
                  <a:schemeClr val="accent1"/>
                </a:solidFill>
                <a:prstDash val="solid"/>
              </a:ln>
              <a:blipFill>
                <a:blip r:embed="rId4"/>
                <a:stretch>
                  <a:fillRect/>
                </a:stretch>
              </a:blipFill>
              <a:effectLst>
                <a:outerShdw blurRad="50800" dist="38100" dir="18900000" algn="bl" rotWithShape="0">
                  <a:prstClr val="black">
                    <a:alpha val="40000"/>
                  </a:prstClr>
                </a:outerShdw>
              </a:effectLst>
              <a:latin typeface="Arial Black" pitchFamily="34" charset="0"/>
            </a:endParaRPr>
          </a:p>
        </p:txBody>
      </p:sp>
      <p:pic>
        <p:nvPicPr>
          <p:cNvPr id="15" name="Picture 2" descr="C:\Users\Света\Desktop\костер1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000768" y="285720"/>
            <a:ext cx="556855" cy="2071702"/>
          </a:xfrm>
          <a:prstGeom prst="rect">
            <a:avLst/>
          </a:prstGeom>
          <a:noFill/>
        </p:spPr>
      </p:pic>
      <p:pic>
        <p:nvPicPr>
          <p:cNvPr id="16" name="Picture 6" descr="C:\Users\Света\Desktop\фок1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929330" y="8215338"/>
            <a:ext cx="779186" cy="78581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7000">
              <a:srgbClr val="0066FF">
                <a:alpha val="37000"/>
              </a:srgbClr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lin ang="2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C:\Users\Света\Desktop\С фотоаппарата Сони\DSC0144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714612"/>
            <a:ext cx="2428868" cy="2024057"/>
          </a:xfrm>
          <a:prstGeom prst="rect">
            <a:avLst/>
          </a:prstGeom>
          <a:ln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>
          <a:xfrm>
            <a:off x="589339" y="380971"/>
            <a:ext cx="5304272" cy="1238259"/>
          </a:xfrm>
        </p:spPr>
        <p:txBody>
          <a:bodyPr/>
          <a:lstStyle/>
          <a:p>
            <a:r>
              <a:rPr lang="ru-RU" sz="2800" b="1" dirty="0" smtClean="0">
                <a:solidFill>
                  <a:srgbClr val="006666"/>
                </a:solidFill>
              </a:rPr>
              <a:t>  </a:t>
            </a:r>
            <a:r>
              <a:rPr lang="ru-RU" sz="2800" b="1" i="1" dirty="0" smtClean="0">
                <a:solidFill>
                  <a:srgbClr val="C00000"/>
                </a:solidFill>
              </a:rPr>
              <a:t>Отряд ППН «Факел» </a:t>
            </a:r>
            <a:br>
              <a:rPr lang="ru-RU" sz="2800" b="1" i="1" dirty="0" smtClean="0">
                <a:solidFill>
                  <a:srgbClr val="C00000"/>
                </a:solidFill>
              </a:rPr>
            </a:br>
            <a:r>
              <a:rPr lang="ru-RU" sz="2800" b="1" i="1" dirty="0" smtClean="0">
                <a:solidFill>
                  <a:srgbClr val="C00000"/>
                </a:solidFill>
              </a:rPr>
              <a:t>2013-2014 г.</a:t>
            </a:r>
            <a:endParaRPr lang="ru-RU" sz="2800" b="1" i="1" dirty="0">
              <a:solidFill>
                <a:srgbClr val="C00000"/>
              </a:solidFill>
            </a:endParaRPr>
          </a:p>
        </p:txBody>
      </p:sp>
      <p:sp>
        <p:nvSpPr>
          <p:cNvPr id="29699" name="Rectangle 3"/>
          <p:cNvSpPr>
            <a:spLocks noGrp="1" noChangeArrowheads="1"/>
          </p:cNvSpPr>
          <p:nvPr>
            <p:ph idx="1"/>
          </p:nvPr>
        </p:nvSpPr>
        <p:spPr>
          <a:xfrm>
            <a:off x="160712" y="1714480"/>
            <a:ext cx="5357850" cy="1333509"/>
          </a:xfrm>
        </p:spPr>
        <p:txBody>
          <a:bodyPr/>
          <a:lstStyle/>
          <a:p>
            <a:pPr algn="ctr">
              <a:buNone/>
            </a:pPr>
            <a:r>
              <a:rPr lang="ru-RU" sz="2000" b="1" dirty="0" smtClean="0">
                <a:solidFill>
                  <a:srgbClr val="006666"/>
                </a:solidFill>
              </a:rPr>
              <a:t>             </a:t>
            </a:r>
          </a:p>
          <a:p>
            <a:pPr marL="457200" indent="-457200" algn="ctr">
              <a:buNone/>
            </a:pPr>
            <a:r>
              <a:rPr lang="ru-RU" sz="2800" b="1" dirty="0" smtClean="0">
                <a:solidFill>
                  <a:srgbClr val="BF3B17"/>
                </a:solidFill>
                <a:latin typeface="Monotype Corsiva" pitchFamily="66" charset="0"/>
                <a:ea typeface="Times New Roman" pitchFamily="18" charset="0"/>
                <a:cs typeface="Arial" pitchFamily="34" charset="0"/>
              </a:rPr>
              <a:t>           </a:t>
            </a:r>
          </a:p>
          <a:p>
            <a:pPr marL="457200" indent="-457200">
              <a:buAutoNum type="arabicPeriod"/>
            </a:pPr>
            <a:endParaRPr lang="ru-RU" sz="2400" b="1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457200" indent="-457200">
              <a:buAutoNum type="arabicPeriod"/>
            </a:pPr>
            <a:endParaRPr lang="ru-RU" sz="2400" dirty="0">
              <a:solidFill>
                <a:srgbClr val="006666"/>
              </a:solidFill>
            </a:endParaRPr>
          </a:p>
        </p:txBody>
      </p:sp>
      <p:pic>
        <p:nvPicPr>
          <p:cNvPr id="2050" name="Picture 2" descr="C:\Users\Света\Desktop\С фотоаппарата Сони\DSC0143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57364" y="1571604"/>
            <a:ext cx="2226774" cy="1790152"/>
          </a:xfrm>
          <a:prstGeom prst="rect">
            <a:avLst/>
          </a:prstGeom>
          <a:ln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" name="TextBox 9"/>
          <p:cNvSpPr txBox="1"/>
          <p:nvPr/>
        </p:nvSpPr>
        <p:spPr>
          <a:xfrm>
            <a:off x="4000504" y="1571604"/>
            <a:ext cx="2250297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chemeClr val="bg1"/>
                </a:solidFill>
              </a:rPr>
              <a:t>С 05.11.13 по 09.12.13 наш отряд ППН организовал конкурс рисунков для 3-4 классов,</a:t>
            </a:r>
          </a:p>
          <a:p>
            <a:pPr algn="ctr"/>
            <a:r>
              <a:rPr lang="ru-RU" dirty="0" smtClean="0">
                <a:solidFill>
                  <a:schemeClr val="bg1"/>
                </a:solidFill>
              </a:rPr>
              <a:t>посвященный Международному дню </a:t>
            </a:r>
            <a:r>
              <a:rPr lang="ru-RU" dirty="0" err="1" smtClean="0">
                <a:solidFill>
                  <a:schemeClr val="bg1"/>
                </a:solidFill>
              </a:rPr>
              <a:t>антикоррупции</a:t>
            </a:r>
            <a:endParaRPr lang="ru-RU" dirty="0" smtClean="0">
              <a:solidFill>
                <a:schemeClr val="bg1"/>
              </a:solidFill>
            </a:endParaRPr>
          </a:p>
          <a:p>
            <a:endParaRPr lang="ru-RU" dirty="0"/>
          </a:p>
        </p:txBody>
      </p:sp>
      <p:sp>
        <p:nvSpPr>
          <p:cNvPr id="12" name="TextBox 11"/>
          <p:cNvSpPr txBox="1"/>
          <p:nvPr/>
        </p:nvSpPr>
        <p:spPr>
          <a:xfrm>
            <a:off x="946505" y="4714876"/>
            <a:ext cx="591149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chemeClr val="bg1"/>
                </a:solidFill>
              </a:rPr>
              <a:t>Члены отряда ППН приняли участие в городском конкурсе рисунков «Надо жить честно!» </a:t>
            </a:r>
          </a:p>
          <a:p>
            <a:pPr algn="ctr"/>
            <a:r>
              <a:rPr lang="ru-RU" dirty="0" smtClean="0">
                <a:solidFill>
                  <a:schemeClr val="bg1"/>
                </a:solidFill>
              </a:rPr>
              <a:t>в ДХШ №2</a:t>
            </a:r>
          </a:p>
          <a:p>
            <a:endParaRPr lang="ru-RU" dirty="0"/>
          </a:p>
        </p:txBody>
      </p:sp>
      <p:pic>
        <p:nvPicPr>
          <p:cNvPr id="13" name="Picture 2" descr="C:\Users\Света\Desktop\костер1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00768" y="285720"/>
            <a:ext cx="556855" cy="2071702"/>
          </a:xfrm>
          <a:prstGeom prst="rect">
            <a:avLst/>
          </a:prstGeom>
          <a:noFill/>
        </p:spPr>
      </p:pic>
      <p:sp>
        <p:nvSpPr>
          <p:cNvPr id="14" name="Прямоугольник 13"/>
          <p:cNvSpPr/>
          <p:nvPr/>
        </p:nvSpPr>
        <p:spPr>
          <a:xfrm>
            <a:off x="6072206" y="2428860"/>
            <a:ext cx="492443" cy="6143668"/>
          </a:xfrm>
          <a:prstGeom prst="rect">
            <a:avLst/>
          </a:prstGeom>
        </p:spPr>
        <p:txBody>
          <a:bodyPr vert="vert" wrap="square">
            <a:spAutoFit/>
          </a:bodyPr>
          <a:lstStyle/>
          <a:p>
            <a:r>
              <a:rPr lang="ru-RU" sz="2000" b="1" dirty="0" smtClean="0">
                <a:ln w="10160">
                  <a:solidFill>
                    <a:schemeClr val="accent1"/>
                  </a:solidFill>
                  <a:prstDash val="solid"/>
                </a:ln>
                <a:blipFill>
                  <a:blip r:embed="rId5"/>
                  <a:stretch>
                    <a:fillRect/>
                  </a:stretch>
                </a:blip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latin typeface="Arial Black" pitchFamily="34" charset="0"/>
              </a:rPr>
              <a:t>Отряд  ППН МБОУ «СОШ № 69» ФАКЕЛ</a:t>
            </a:r>
            <a:endParaRPr lang="ru-RU" sz="2000" b="1" dirty="0">
              <a:ln w="10160">
                <a:solidFill>
                  <a:schemeClr val="accent1"/>
                </a:solidFill>
                <a:prstDash val="solid"/>
              </a:ln>
              <a:blipFill>
                <a:blip r:embed="rId5"/>
                <a:stretch>
                  <a:fillRect/>
                </a:stretch>
              </a:blipFill>
              <a:effectLst>
                <a:outerShdw blurRad="50800" dist="38100" dir="18900000" algn="bl" rotWithShape="0">
                  <a:prstClr val="black">
                    <a:alpha val="40000"/>
                  </a:prstClr>
                </a:outerShdw>
              </a:effectLst>
              <a:latin typeface="Arial Black" pitchFamily="34" charset="0"/>
            </a:endParaRPr>
          </a:p>
        </p:txBody>
      </p:sp>
      <p:pic>
        <p:nvPicPr>
          <p:cNvPr id="15" name="Picture 6" descr="C:\Users\Света\Desktop\фок1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929330" y="8215338"/>
            <a:ext cx="779186" cy="785818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Picture 3" descr="C:\Users\Света\Desktop\Фото ОППН\100_7645 обрезанная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85728" y="5429256"/>
            <a:ext cx="4535930" cy="3107602"/>
          </a:xfrm>
          <a:prstGeom prst="rect">
            <a:avLst/>
          </a:prstGeom>
          <a:ln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6" name="Rectangle 2"/>
          <p:cNvSpPr txBox="1">
            <a:spLocks noChangeArrowheads="1"/>
          </p:cNvSpPr>
          <p:nvPr/>
        </p:nvSpPr>
        <p:spPr>
          <a:xfrm>
            <a:off x="678613" y="7500958"/>
            <a:ext cx="6179387" cy="976319"/>
          </a:xfrm>
          <a:prstGeom prst="rect">
            <a:avLst/>
          </a:prstGeom>
        </p:spPr>
        <p:txBody>
          <a:bodyPr vert="horz" anchor="ctr">
            <a:noAutofit/>
            <a:scene3d>
              <a:camera prst="orthographicFront"/>
              <a:lightRig rig="soft" dir="t">
                <a:rot lat="0" lon="0" rev="16800000"/>
              </a:lightRig>
            </a:scene3d>
            <a:sp3d extrusionH="57150" prstMaterial="softEdge">
              <a:bevelT w="38100" h="38100"/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1" u="none" strike="noStrike" kern="1200" cap="none" spc="0" normalizeH="0" baseline="0" noProof="0" smtClean="0">
                <a:ln w="6350">
                  <a:noFill/>
                </a:ln>
                <a:solidFill>
                  <a:srgbClr val="C00000"/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Участие в городском конкурсе рисунков по антикоррупции в ДДТ №15</a:t>
            </a:r>
            <a:endParaRPr kumimoji="0" lang="ru-RU" sz="2800" b="1" i="1" u="none" strike="noStrike" kern="1200" cap="none" spc="0" normalizeH="0" baseline="0" noProof="0" dirty="0" smtClean="0">
              <a:ln w="6350">
                <a:noFill/>
              </a:ln>
              <a:solidFill>
                <a:srgbClr val="C00000"/>
              </a:solidFill>
              <a:effectLst>
                <a:outerShdw blurRad="114300" dist="10160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7000">
              <a:srgbClr val="0066FF">
                <a:alpha val="37000"/>
              </a:srgbClr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lin ang="2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66" y="142844"/>
            <a:ext cx="6172200" cy="1413963"/>
          </a:xfrm>
        </p:spPr>
        <p:txBody>
          <a:bodyPr>
            <a:normAutofit fontScale="90000"/>
          </a:bodyPr>
          <a:lstStyle/>
          <a:p>
            <a:r>
              <a:rPr lang="ru-RU" sz="2800" b="1" i="1" dirty="0" smtClean="0">
                <a:solidFill>
                  <a:srgbClr val="C00000"/>
                </a:solidFill>
              </a:rPr>
              <a:t>Взаимодействие с ОП №3 «Центральный»</a:t>
            </a:r>
            <a:r>
              <a:rPr lang="ru-RU" sz="3200" dirty="0" smtClean="0">
                <a:ln w="6350">
                  <a:solidFill>
                    <a:schemeClr val="bg1"/>
                  </a:solidFill>
                </a:ln>
                <a:solidFill>
                  <a:srgbClr val="C00000"/>
                </a:solidFill>
              </a:rPr>
              <a:t/>
            </a:r>
            <a:br>
              <a:rPr lang="ru-RU" sz="3200" dirty="0" smtClean="0">
                <a:ln w="6350">
                  <a:solidFill>
                    <a:schemeClr val="bg1"/>
                  </a:solidFill>
                </a:ln>
                <a:solidFill>
                  <a:srgbClr val="C00000"/>
                </a:solidFill>
              </a:rPr>
            </a:br>
            <a:endParaRPr lang="ru-RU" sz="3200" dirty="0">
              <a:ln w="6350">
                <a:solidFill>
                  <a:schemeClr val="bg1"/>
                </a:solidFill>
              </a:ln>
              <a:solidFill>
                <a:srgbClr val="C00000"/>
              </a:solidFill>
            </a:endParaRPr>
          </a:p>
        </p:txBody>
      </p:sp>
      <p:pic>
        <p:nvPicPr>
          <p:cNvPr id="12" name="Рисунок 11" descr="Фото 081112 00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071810" y="6286512"/>
            <a:ext cx="2884286" cy="2190765"/>
          </a:xfrm>
          <a:prstGeom prst="rect">
            <a:avLst/>
          </a:prstGeom>
          <a:ln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" name="Рисунок 12" descr="Фото 081112 006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71480" y="5572132"/>
            <a:ext cx="2993029" cy="2476517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5" name="Прямоугольник 14"/>
          <p:cNvSpPr/>
          <p:nvPr/>
        </p:nvSpPr>
        <p:spPr>
          <a:xfrm>
            <a:off x="0" y="4643438"/>
            <a:ext cx="639370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solidFill>
                  <a:schemeClr val="bg1"/>
                </a:solidFill>
              </a:rPr>
              <a:t>Наш отряд работает под руководством  инспектора по делам несовершеннолетних ОП №3 «Центральный» Печерица Людмилы Юрьевны</a:t>
            </a:r>
            <a:endParaRPr lang="ru-RU" sz="1600" b="1" dirty="0">
              <a:solidFill>
                <a:schemeClr val="bg1"/>
              </a:solidFill>
            </a:endParaRPr>
          </a:p>
        </p:txBody>
      </p:sp>
      <p:pic>
        <p:nvPicPr>
          <p:cNvPr id="16" name="Picture 2" descr="C:\Users\Света\Desktop\костер1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00768" y="285720"/>
            <a:ext cx="556855" cy="2071702"/>
          </a:xfrm>
          <a:prstGeom prst="rect">
            <a:avLst/>
          </a:prstGeom>
          <a:noFill/>
        </p:spPr>
      </p:pic>
      <p:sp>
        <p:nvSpPr>
          <p:cNvPr id="17" name="Прямоугольник 16"/>
          <p:cNvSpPr/>
          <p:nvPr/>
        </p:nvSpPr>
        <p:spPr>
          <a:xfrm>
            <a:off x="6072206" y="2428860"/>
            <a:ext cx="492443" cy="6143668"/>
          </a:xfrm>
          <a:prstGeom prst="rect">
            <a:avLst/>
          </a:prstGeom>
        </p:spPr>
        <p:txBody>
          <a:bodyPr vert="vert" wrap="square">
            <a:spAutoFit/>
          </a:bodyPr>
          <a:lstStyle/>
          <a:p>
            <a:r>
              <a:rPr lang="ru-RU" sz="2000" b="1" dirty="0" smtClean="0">
                <a:ln w="10160">
                  <a:solidFill>
                    <a:schemeClr val="accent1"/>
                  </a:solidFill>
                  <a:prstDash val="solid"/>
                </a:ln>
                <a:blipFill>
                  <a:blip r:embed="rId5"/>
                  <a:stretch>
                    <a:fillRect/>
                  </a:stretch>
                </a:blip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latin typeface="Arial Black" pitchFamily="34" charset="0"/>
              </a:rPr>
              <a:t>Отряд  ППН МБОУ «СОШ № 69» ФАКЕЛ</a:t>
            </a:r>
            <a:endParaRPr lang="ru-RU" sz="2000" b="1" dirty="0">
              <a:ln w="10160">
                <a:solidFill>
                  <a:schemeClr val="accent1"/>
                </a:solidFill>
                <a:prstDash val="solid"/>
              </a:ln>
              <a:blipFill>
                <a:blip r:embed="rId5"/>
                <a:stretch>
                  <a:fillRect/>
                </a:stretch>
              </a:blipFill>
              <a:effectLst>
                <a:outerShdw blurRad="50800" dist="38100" dir="18900000" algn="bl" rotWithShape="0">
                  <a:prstClr val="black">
                    <a:alpha val="40000"/>
                  </a:prstClr>
                </a:outerShdw>
              </a:effectLst>
              <a:latin typeface="Arial Black" pitchFamily="34" charset="0"/>
            </a:endParaRPr>
          </a:p>
        </p:txBody>
      </p:sp>
      <p:pic>
        <p:nvPicPr>
          <p:cNvPr id="18" name="Picture 6" descr="C:\Users\Света\Desktop\фок1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929330" y="8215338"/>
            <a:ext cx="779186" cy="785818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Рисунок 18" descr="Фото 081112 006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71480" y="5572132"/>
            <a:ext cx="2993029" cy="2476517"/>
          </a:xfrm>
          <a:prstGeom prst="rect">
            <a:avLst/>
          </a:prstGeom>
          <a:ln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2" name="Рисунок 21" descr="Фото 081112 008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3000372" y="1214414"/>
            <a:ext cx="3018959" cy="2333641"/>
          </a:xfrm>
          <a:prstGeom prst="rect">
            <a:avLst/>
          </a:prstGeom>
          <a:ln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3" name="Рисунок 22" descr="Фото 081112 003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357166" y="2285984"/>
            <a:ext cx="3203558" cy="2381267"/>
          </a:xfrm>
          <a:prstGeom prst="rect">
            <a:avLst/>
          </a:prstGeom>
          <a:ln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7000">
              <a:srgbClr val="0066FF">
                <a:alpha val="37000"/>
              </a:srgbClr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lin ang="2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b="1" dirty="0" smtClean="0">
                <a:solidFill>
                  <a:schemeClr val="accent5">
                    <a:lumMod val="50000"/>
                  </a:schemeClr>
                </a:solidFill>
              </a:rPr>
              <a:t>Отчет о работе отряда ППН «Факел»</a:t>
            </a:r>
            <a:r>
              <a:rPr lang="ru-RU" sz="3200" dirty="0" smtClean="0"/>
              <a:t/>
            </a:r>
            <a:br>
              <a:rPr lang="ru-RU" sz="3200" dirty="0" smtClean="0"/>
            </a:br>
            <a:endParaRPr lang="ru-RU" sz="3200" dirty="0"/>
          </a:p>
        </p:txBody>
      </p:sp>
      <p:sp>
        <p:nvSpPr>
          <p:cNvPr id="12" name="TextBox 11"/>
          <p:cNvSpPr txBox="1"/>
          <p:nvPr/>
        </p:nvSpPr>
        <p:spPr>
          <a:xfrm>
            <a:off x="589341" y="1238227"/>
            <a:ext cx="5431651" cy="75713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При содействии отряда ППН  в школе реализуются :</a:t>
            </a:r>
          </a:p>
          <a:p>
            <a:pPr lvl="0">
              <a:buFontTx/>
              <a:buChar char="-"/>
            </a:pPr>
            <a:r>
              <a:rPr lang="ru-RU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программа профилактики правонарушений ;</a:t>
            </a:r>
          </a:p>
          <a:p>
            <a:pPr lvl="0">
              <a:buFontTx/>
              <a:buChar char="-"/>
            </a:pPr>
            <a:r>
              <a:rPr lang="ru-RU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программа профилактики  алкоголизма , наркомании и употребления ПАВ несовершеннолетними.</a:t>
            </a:r>
          </a:p>
          <a:p>
            <a:pPr lvl="0"/>
            <a:r>
              <a:rPr lang="ru-RU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Для осуществления поставленных задач :</a:t>
            </a:r>
          </a:p>
          <a:p>
            <a:pPr lvl="0"/>
            <a:r>
              <a:rPr lang="ru-RU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1. )Создан кабинет профилактики ПАВ, оборудованный интерактивными средствами  обучения.</a:t>
            </a:r>
          </a:p>
          <a:p>
            <a:pPr lvl="0"/>
            <a:r>
              <a:rPr lang="ru-RU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2. )В течение сентября-декабря 2013 года в 5-11 классах были проведены лекции  по профилактике наркомании с просмотром и обсуждением видеофильмов с охватом 560 человек.                               3.)  Проведен конкурс рисунков среди уч-ся 5-6кл. на тему «Мы  за здоровый образ жизни» с охватом 200 человек. Подведение итогов состоялось 22.10.13.</a:t>
            </a:r>
          </a:p>
          <a:p>
            <a:pPr lvl="0"/>
            <a:r>
              <a:rPr lang="ru-RU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4.) 02.11.13 проведены классные часы по профилактике наркомании «У опасной черты».</a:t>
            </a:r>
          </a:p>
          <a:p>
            <a:pPr lvl="0"/>
            <a:r>
              <a:rPr lang="ru-RU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5. )Члены  отряда ППН  совместно с членами  общешкольного родительского комитета приняли участие в заседании педагогического совета по профилактике употребления  несовершеннолетними </a:t>
            </a:r>
            <a:r>
              <a:rPr lang="ru-RU" b="1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психоактивных</a:t>
            </a:r>
            <a:r>
              <a:rPr lang="ru-RU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веществ. </a:t>
            </a:r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9" name="Picture 2" descr="C:\Users\Света\Desktop\костер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00768" y="285720"/>
            <a:ext cx="556855" cy="2071702"/>
          </a:xfrm>
          <a:prstGeom prst="rect">
            <a:avLst/>
          </a:prstGeom>
          <a:noFill/>
        </p:spPr>
      </p:pic>
      <p:sp>
        <p:nvSpPr>
          <p:cNvPr id="10" name="Прямоугольник 9"/>
          <p:cNvSpPr/>
          <p:nvPr/>
        </p:nvSpPr>
        <p:spPr>
          <a:xfrm>
            <a:off x="6072206" y="2428860"/>
            <a:ext cx="492443" cy="6143668"/>
          </a:xfrm>
          <a:prstGeom prst="rect">
            <a:avLst/>
          </a:prstGeom>
        </p:spPr>
        <p:txBody>
          <a:bodyPr vert="vert" wrap="square">
            <a:spAutoFit/>
          </a:bodyPr>
          <a:lstStyle/>
          <a:p>
            <a:r>
              <a:rPr lang="ru-RU" sz="2000" b="1" dirty="0" smtClean="0">
                <a:ln w="10160">
                  <a:solidFill>
                    <a:schemeClr val="accent1"/>
                  </a:solidFill>
                  <a:prstDash val="solid"/>
                </a:ln>
                <a:blipFill>
                  <a:blip r:embed="rId3"/>
                  <a:stretch>
                    <a:fillRect/>
                  </a:stretch>
                </a:blip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latin typeface="Arial Black" pitchFamily="34" charset="0"/>
              </a:rPr>
              <a:t>Отряд  ППН МБОУ «СОШ № 69» ФАКЕЛ</a:t>
            </a:r>
            <a:endParaRPr lang="ru-RU" sz="2000" b="1" dirty="0">
              <a:ln w="10160">
                <a:solidFill>
                  <a:schemeClr val="accent1"/>
                </a:solidFill>
                <a:prstDash val="solid"/>
              </a:ln>
              <a:blipFill>
                <a:blip r:embed="rId3"/>
                <a:stretch>
                  <a:fillRect/>
                </a:stretch>
              </a:blipFill>
              <a:effectLst>
                <a:outerShdw blurRad="50800" dist="38100" dir="18900000" algn="bl" rotWithShape="0">
                  <a:prstClr val="black">
                    <a:alpha val="40000"/>
                  </a:prstClr>
                </a:outerShdw>
              </a:effectLst>
              <a:latin typeface="Arial Black" pitchFamily="34" charset="0"/>
            </a:endParaRPr>
          </a:p>
        </p:txBody>
      </p:sp>
      <p:pic>
        <p:nvPicPr>
          <p:cNvPr id="13" name="Picture 6" descr="C:\Users\Света\Desktop\фок1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929330" y="8215338"/>
            <a:ext cx="779186" cy="78581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7000">
              <a:srgbClr val="0066FF">
                <a:alpha val="37000"/>
              </a:srgbClr>
            </a:gs>
            <a:gs pos="53000">
              <a:srgbClr val="D4DEFF"/>
            </a:gs>
            <a:gs pos="83000">
              <a:srgbClr val="D4DEFF"/>
            </a:gs>
            <a:gs pos="100000">
              <a:srgbClr val="96AB94">
                <a:alpha val="0"/>
              </a:srgbClr>
            </a:gs>
          </a:gsLst>
          <a:lin ang="2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285728" y="142844"/>
            <a:ext cx="6000792" cy="833443"/>
          </a:xfrm>
        </p:spPr>
        <p:txBody>
          <a:bodyPr>
            <a:scene3d>
              <a:camera prst="orthographicFront"/>
              <a:lightRig rig="soft" dir="t">
                <a:rot lat="0" lon="0" rev="16800000"/>
              </a:lightRig>
            </a:scene3d>
            <a:sp3d extrusionH="57150" prstMaterial="softEdge">
              <a:bevelT w="38100" h="38100"/>
            </a:sp3d>
          </a:bodyPr>
          <a:lstStyle/>
          <a:p>
            <a:r>
              <a:rPr lang="ru-RU" sz="3200" i="1" dirty="0" smtClean="0">
                <a:solidFill>
                  <a:srgbClr val="C00000"/>
                </a:solidFill>
                <a:latin typeface="Arial Black" pitchFamily="34" charset="0"/>
              </a:rPr>
              <a:t>Цель отряда ППН</a:t>
            </a:r>
            <a:endParaRPr lang="ru-RU" sz="3200" i="1" dirty="0">
              <a:solidFill>
                <a:srgbClr val="C00000"/>
              </a:solidFill>
              <a:latin typeface="Arial Black" pitchFamily="34" charset="0"/>
            </a:endParaRPr>
          </a:p>
        </p:txBody>
      </p:sp>
      <p:sp>
        <p:nvSpPr>
          <p:cNvPr id="18" name="Содержимое 17"/>
          <p:cNvSpPr>
            <a:spLocks noGrp="1"/>
          </p:cNvSpPr>
          <p:nvPr>
            <p:ph idx="1"/>
          </p:nvPr>
        </p:nvSpPr>
        <p:spPr>
          <a:xfrm>
            <a:off x="500042" y="1000100"/>
            <a:ext cx="6357958" cy="1928826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000" dirty="0" smtClean="0">
                <a:solidFill>
                  <a:schemeClr val="bg1"/>
                </a:solidFill>
                <a:latin typeface="Arial Black" pitchFamily="34" charset="0"/>
              </a:rPr>
              <a:t>      Содействие  в формировании и развитии правовых знаний и правовой культуры школьников, законопослушного поведения и гражданской ответственности.</a:t>
            </a:r>
            <a:endParaRPr lang="ru-RU" sz="2000" dirty="0">
              <a:solidFill>
                <a:schemeClr val="bg1"/>
              </a:solidFill>
              <a:latin typeface="Arial Black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6072206" y="2428860"/>
            <a:ext cx="492443" cy="6143668"/>
          </a:xfrm>
          <a:prstGeom prst="rect">
            <a:avLst/>
          </a:prstGeom>
        </p:spPr>
        <p:txBody>
          <a:bodyPr vert="vert" wrap="square">
            <a:spAutoFit/>
          </a:bodyPr>
          <a:lstStyle/>
          <a:p>
            <a:r>
              <a:rPr lang="ru-RU" sz="2000" b="1" dirty="0" smtClean="0">
                <a:ln w="10160">
                  <a:solidFill>
                    <a:schemeClr val="accent1"/>
                  </a:solidFill>
                  <a:prstDash val="solid"/>
                </a:ln>
                <a:blipFill>
                  <a:blip r:embed="rId2"/>
                  <a:stretch>
                    <a:fillRect/>
                  </a:stretch>
                </a:blip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latin typeface="Arial Black" pitchFamily="34" charset="0"/>
              </a:rPr>
              <a:t>Отряд  ППН МБОУ «СОШ № 69» ФАКЕЛ</a:t>
            </a:r>
            <a:endParaRPr lang="ru-RU" sz="2000" b="1" dirty="0">
              <a:ln w="10160">
                <a:solidFill>
                  <a:schemeClr val="accent1"/>
                </a:solidFill>
                <a:prstDash val="solid"/>
              </a:ln>
              <a:blipFill>
                <a:blip r:embed="rId2"/>
                <a:stretch>
                  <a:fillRect/>
                </a:stretch>
              </a:blipFill>
              <a:effectLst>
                <a:outerShdw blurRad="50800" dist="38100" dir="18900000" algn="bl" rotWithShape="0">
                  <a:prstClr val="black">
                    <a:alpha val="40000"/>
                  </a:prstClr>
                </a:outerShdw>
              </a:effectLst>
              <a:latin typeface="Arial Black" pitchFamily="34" charset="0"/>
            </a:endParaRPr>
          </a:p>
        </p:txBody>
      </p:sp>
      <p:pic>
        <p:nvPicPr>
          <p:cNvPr id="16" name="Picture 2" descr="C:\Users\Света\Desktop\костер1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00768" y="285720"/>
            <a:ext cx="556855" cy="2071702"/>
          </a:xfrm>
          <a:prstGeom prst="rect">
            <a:avLst/>
          </a:prstGeom>
          <a:noFill/>
        </p:spPr>
      </p:pic>
      <p:sp>
        <p:nvSpPr>
          <p:cNvPr id="20" name="Прямоугольник 19"/>
          <p:cNvSpPr/>
          <p:nvPr/>
        </p:nvSpPr>
        <p:spPr>
          <a:xfrm>
            <a:off x="928670" y="2571736"/>
            <a:ext cx="4000528" cy="584775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r>
              <a:rPr lang="ru-RU" sz="3200" b="1" i="1" dirty="0" smtClean="0">
                <a:ln w="6350">
                  <a:noFill/>
                </a:ln>
                <a:solidFill>
                  <a:srgbClr val="FF0000"/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Arial Black" pitchFamily="34" charset="0"/>
                <a:ea typeface="+mj-ea"/>
                <a:cs typeface="+mj-cs"/>
              </a:rPr>
              <a:t>         </a:t>
            </a:r>
            <a:r>
              <a:rPr lang="ru-RU" sz="3200" b="1" i="1" dirty="0" smtClean="0">
                <a:ln w="6350">
                  <a:noFill/>
                </a:ln>
                <a:solidFill>
                  <a:srgbClr val="C00000"/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Arial Black" pitchFamily="34" charset="0"/>
                <a:ea typeface="+mj-ea"/>
                <a:cs typeface="+mj-cs"/>
              </a:rPr>
              <a:t>Задачи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000108" y="3214678"/>
            <a:ext cx="500066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ru-RU" dirty="0" smtClean="0">
                <a:solidFill>
                  <a:schemeClr val="bg1"/>
                </a:solidFill>
              </a:rPr>
              <a:t>Пропаганда  правовых знаний среди несовершеннолетних подростков</a:t>
            </a:r>
          </a:p>
          <a:p>
            <a:pPr marL="342900" indent="-342900">
              <a:buFont typeface="+mj-lt"/>
              <a:buAutoNum type="arabicPeriod"/>
            </a:pPr>
            <a:r>
              <a:rPr lang="ru-RU" dirty="0" smtClean="0">
                <a:solidFill>
                  <a:schemeClr val="bg1"/>
                </a:solidFill>
              </a:rPr>
              <a:t>Организация </a:t>
            </a:r>
            <a:r>
              <a:rPr lang="ru-RU" dirty="0" smtClean="0">
                <a:solidFill>
                  <a:schemeClr val="bg1"/>
                </a:solidFill>
              </a:rPr>
              <a:t>работы по профилактике правонарушений в </a:t>
            </a:r>
            <a:r>
              <a:rPr lang="ru-RU" dirty="0" smtClean="0">
                <a:solidFill>
                  <a:schemeClr val="bg1"/>
                </a:solidFill>
              </a:rPr>
              <a:t>школе с детьми, подростками, родителями</a:t>
            </a:r>
          </a:p>
          <a:p>
            <a:pPr marL="342900" indent="-342900">
              <a:buFont typeface="+mj-lt"/>
              <a:buAutoNum type="arabicPeriod"/>
            </a:pPr>
            <a:r>
              <a:rPr lang="ru-RU" dirty="0" smtClean="0">
                <a:solidFill>
                  <a:schemeClr val="bg1"/>
                </a:solidFill>
              </a:rPr>
              <a:t>Инициация поддержки и развития программ и проектов по профилактике правонарушений среди детей и подростков</a:t>
            </a:r>
          </a:p>
          <a:p>
            <a:pPr marL="342900" indent="-342900">
              <a:buFont typeface="+mj-lt"/>
              <a:buAutoNum type="arabicPeriod"/>
            </a:pP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25" name="Picture 6" descr="C:\Users\Света\Desktop\фок1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929330" y="8215338"/>
            <a:ext cx="779186" cy="785818"/>
          </a:xfrm>
          <a:prstGeom prst="rect">
            <a:avLst/>
          </a:prstGeom>
          <a:noFill/>
          <a:ln>
            <a:noFill/>
          </a:ln>
        </p:spPr>
      </p:pic>
      <p:pic>
        <p:nvPicPr>
          <p:cNvPr id="31" name="Рисунок 30" descr="стенд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381136" y="5857884"/>
            <a:ext cx="4048128" cy="3036097"/>
          </a:xfrm>
          <a:prstGeom prst="rect">
            <a:avLst/>
          </a:prstGeom>
          <a:ln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7000">
              <a:srgbClr val="0066FF">
                <a:alpha val="37000"/>
              </a:srgbClr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lin ang="2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b="1" dirty="0" smtClean="0">
                <a:solidFill>
                  <a:schemeClr val="accent5">
                    <a:lumMod val="50000"/>
                  </a:schemeClr>
                </a:solidFill>
              </a:rPr>
              <a:t>Отчет о работе отряда ППН «Факел»</a:t>
            </a:r>
            <a:r>
              <a:rPr lang="ru-RU" sz="3200" b="1" dirty="0" smtClean="0">
                <a:solidFill>
                  <a:schemeClr val="accent5">
                    <a:lumMod val="50000"/>
                  </a:schemeClr>
                </a:solidFill>
              </a:rPr>
              <a:t/>
            </a:r>
            <a:br>
              <a:rPr lang="ru-RU" sz="3200" b="1" dirty="0" smtClean="0">
                <a:solidFill>
                  <a:schemeClr val="accent5">
                    <a:lumMod val="50000"/>
                  </a:schemeClr>
                </a:solidFill>
              </a:rPr>
            </a:br>
            <a:endParaRPr lang="ru-RU" sz="32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89341" y="1428728"/>
            <a:ext cx="5431651" cy="81253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6.) Проведены классные часы на тему «Цена  расплаты» в 5-11 классах в  течение   ноября  с охватом  650  чел.</a:t>
            </a:r>
          </a:p>
          <a:p>
            <a:pPr lvl="0"/>
            <a:r>
              <a:rPr lang="ru-RU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7.) Организован просмотр фильмов совместно с психологом  </a:t>
            </a:r>
          </a:p>
          <a:p>
            <a:pPr lvl="0"/>
            <a:r>
              <a:rPr lang="ru-RU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поликлиники № 5  Ореховой Е.В. по профилактике наркомании </a:t>
            </a:r>
          </a:p>
          <a:p>
            <a:pPr lvl="0"/>
            <a:r>
              <a:rPr lang="ru-RU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для учащихся 9-11 классов с охватом 110 человек.</a:t>
            </a:r>
          </a:p>
          <a:p>
            <a:pPr lvl="0"/>
            <a:r>
              <a:rPr lang="ru-RU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8.) Проведена лекция  совместно с наркологом  НЧНД  </a:t>
            </a:r>
            <a:r>
              <a:rPr lang="ru-RU" b="1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Нигматуллиной</a:t>
            </a:r>
            <a:r>
              <a:rPr lang="ru-RU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Л.В. для учащихся,  состоящих  на  учете ВШУ,  ОДН, </a:t>
            </a:r>
            <a:r>
              <a:rPr lang="ru-RU" b="1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КДНиЗП</a:t>
            </a:r>
            <a:r>
              <a:rPr lang="ru-RU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lvl="0"/>
            <a:r>
              <a:rPr lang="ru-RU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9.) Организован лекторий для старшеклассников по профилактике наркомании совместно со специалистами детской поликлиники №5 для 9-11 классов с охватом 150 человек.</a:t>
            </a:r>
          </a:p>
          <a:p>
            <a:pPr lvl="0"/>
            <a:r>
              <a:rPr lang="ru-RU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10.) Оформлена выставка в школьной библиотеке «Здоровый досуг – здоровая молодежь» (декабрь 2013 г.).</a:t>
            </a:r>
          </a:p>
          <a:p>
            <a:pPr lvl="0"/>
            <a:r>
              <a:rPr lang="ru-RU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11.) Отряд ППН ежемесячно  принимает участие  в проведении Дней  здоровья для школьников.</a:t>
            </a:r>
          </a:p>
          <a:p>
            <a:pPr lvl="0"/>
            <a:r>
              <a:rPr lang="ru-RU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Члены отряда ППН  совместно с учащимися группы риска приняли участие в военно-спортивных соревнованиях  Детского Морского Центра № 9 в рамках городской программы «Камские виражи» (ноябрь 2013г.) </a:t>
            </a:r>
          </a:p>
          <a:p>
            <a:pPr lvl="0"/>
            <a:endParaRPr lang="ru-RU" dirty="0" smtClean="0"/>
          </a:p>
          <a:p>
            <a:r>
              <a:rPr lang="ru-RU" dirty="0" smtClean="0"/>
              <a:t> </a:t>
            </a:r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9" name="Picture 2" descr="C:\Users\Света\Desktop\костер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00768" y="285720"/>
            <a:ext cx="556855" cy="2071702"/>
          </a:xfrm>
          <a:prstGeom prst="rect">
            <a:avLst/>
          </a:prstGeom>
          <a:noFill/>
        </p:spPr>
      </p:pic>
      <p:sp>
        <p:nvSpPr>
          <p:cNvPr id="10" name="Прямоугольник 9"/>
          <p:cNvSpPr/>
          <p:nvPr/>
        </p:nvSpPr>
        <p:spPr>
          <a:xfrm>
            <a:off x="6072206" y="2428860"/>
            <a:ext cx="492443" cy="6143668"/>
          </a:xfrm>
          <a:prstGeom prst="rect">
            <a:avLst/>
          </a:prstGeom>
        </p:spPr>
        <p:txBody>
          <a:bodyPr vert="vert" wrap="square">
            <a:spAutoFit/>
          </a:bodyPr>
          <a:lstStyle/>
          <a:p>
            <a:r>
              <a:rPr lang="ru-RU" sz="2000" b="1" dirty="0" smtClean="0">
                <a:ln w="10160">
                  <a:solidFill>
                    <a:schemeClr val="accent1"/>
                  </a:solidFill>
                  <a:prstDash val="solid"/>
                </a:ln>
                <a:blipFill>
                  <a:blip r:embed="rId3"/>
                  <a:stretch>
                    <a:fillRect/>
                  </a:stretch>
                </a:blip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latin typeface="Arial Black" pitchFamily="34" charset="0"/>
              </a:rPr>
              <a:t>Отряд  ППН МБОУ «СОШ № 69» ФАКЕЛ</a:t>
            </a:r>
            <a:endParaRPr lang="ru-RU" sz="2000" b="1" dirty="0">
              <a:ln w="10160">
                <a:solidFill>
                  <a:schemeClr val="accent1"/>
                </a:solidFill>
                <a:prstDash val="solid"/>
              </a:ln>
              <a:blipFill>
                <a:blip r:embed="rId3"/>
                <a:stretch>
                  <a:fillRect/>
                </a:stretch>
              </a:blipFill>
              <a:effectLst>
                <a:outerShdw blurRad="50800" dist="38100" dir="18900000" algn="bl" rotWithShape="0">
                  <a:prstClr val="black">
                    <a:alpha val="40000"/>
                  </a:prstClr>
                </a:outerShdw>
              </a:effectLst>
              <a:latin typeface="Arial Black" pitchFamily="34" charset="0"/>
            </a:endParaRPr>
          </a:p>
        </p:txBody>
      </p:sp>
      <p:pic>
        <p:nvPicPr>
          <p:cNvPr id="13" name="Picture 6" descr="C:\Users\Света\Desktop\фок1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929330" y="8215338"/>
            <a:ext cx="779186" cy="78581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7000">
              <a:srgbClr val="0066FF">
                <a:alpha val="37000"/>
              </a:srgbClr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lin ang="2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>
          <a:xfrm>
            <a:off x="589339" y="380971"/>
            <a:ext cx="5304272" cy="1238259"/>
          </a:xfrm>
        </p:spPr>
        <p:txBody>
          <a:bodyPr/>
          <a:lstStyle/>
          <a:p>
            <a:r>
              <a:rPr lang="ru-RU" sz="2800" b="1" dirty="0" smtClean="0">
                <a:ln w="6350">
                  <a:solidFill>
                    <a:schemeClr val="bg1"/>
                  </a:solidFill>
                </a:ln>
                <a:solidFill>
                  <a:srgbClr val="C00000"/>
                </a:solidFill>
              </a:rPr>
              <a:t>  </a:t>
            </a:r>
            <a:endParaRPr lang="ru-RU" sz="2800" b="1" dirty="0">
              <a:ln w="6350">
                <a:solidFill>
                  <a:schemeClr val="bg1"/>
                </a:solidFill>
              </a:ln>
              <a:solidFill>
                <a:srgbClr val="C00000"/>
              </a:solidFill>
            </a:endParaRPr>
          </a:p>
        </p:txBody>
      </p:sp>
      <p:sp>
        <p:nvSpPr>
          <p:cNvPr id="29699" name="Rectangle 3"/>
          <p:cNvSpPr>
            <a:spLocks noGrp="1" noChangeArrowheads="1"/>
          </p:cNvSpPr>
          <p:nvPr>
            <p:ph idx="1"/>
          </p:nvPr>
        </p:nvSpPr>
        <p:spPr>
          <a:xfrm>
            <a:off x="160712" y="1714480"/>
            <a:ext cx="5357850" cy="1333509"/>
          </a:xfrm>
        </p:spPr>
        <p:txBody>
          <a:bodyPr/>
          <a:lstStyle/>
          <a:p>
            <a:pPr algn="ctr">
              <a:buNone/>
            </a:pPr>
            <a:r>
              <a:rPr lang="ru-RU" sz="2000" b="1" dirty="0" smtClean="0">
                <a:solidFill>
                  <a:srgbClr val="006666"/>
                </a:solidFill>
              </a:rPr>
              <a:t>             </a:t>
            </a:r>
          </a:p>
          <a:p>
            <a:pPr marL="457200" indent="-457200" algn="ctr">
              <a:buNone/>
            </a:pPr>
            <a:r>
              <a:rPr lang="ru-RU" sz="2800" b="1" dirty="0" smtClean="0">
                <a:solidFill>
                  <a:srgbClr val="BF3B17"/>
                </a:solidFill>
                <a:latin typeface="Monotype Corsiva" pitchFamily="66" charset="0"/>
                <a:ea typeface="Times New Roman" pitchFamily="18" charset="0"/>
                <a:cs typeface="Arial" pitchFamily="34" charset="0"/>
              </a:rPr>
              <a:t>           </a:t>
            </a:r>
          </a:p>
          <a:p>
            <a:pPr marL="457200" indent="-457200">
              <a:buAutoNum type="arabicPeriod"/>
            </a:pPr>
            <a:endParaRPr lang="ru-RU" sz="2400" b="1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457200" indent="-457200">
              <a:buAutoNum type="arabicPeriod"/>
            </a:pPr>
            <a:endParaRPr lang="ru-RU" sz="2400" dirty="0">
              <a:solidFill>
                <a:srgbClr val="006666"/>
              </a:solidFill>
            </a:endParaRPr>
          </a:p>
        </p:txBody>
      </p:sp>
      <p:pic>
        <p:nvPicPr>
          <p:cNvPr id="13314" name="Picture 2" descr="C:\Users\Света\Desktop\Фото ОППН\DSC0147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1528" y="428596"/>
            <a:ext cx="4816364" cy="3571900"/>
          </a:xfrm>
          <a:prstGeom prst="rect">
            <a:avLst/>
          </a:prstGeom>
          <a:ln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9" name="Прямоугольник 8"/>
          <p:cNvSpPr/>
          <p:nvPr/>
        </p:nvSpPr>
        <p:spPr>
          <a:xfrm>
            <a:off x="214290" y="4643438"/>
            <a:ext cx="6322263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ru-RU" sz="2400" b="1" i="1" dirty="0" smtClean="0">
                <a:solidFill>
                  <a:srgbClr val="C84D26"/>
                </a:solidFill>
              </a:rPr>
              <a:t>ОППН – не просто слово, </a:t>
            </a:r>
          </a:p>
          <a:p>
            <a:pPr algn="ctr">
              <a:buNone/>
            </a:pPr>
            <a:r>
              <a:rPr lang="ru-RU" sz="2400" b="1" i="1" dirty="0" smtClean="0">
                <a:solidFill>
                  <a:srgbClr val="C84D26"/>
                </a:solidFill>
              </a:rPr>
              <a:t>ОППН – Закон и Честь!</a:t>
            </a:r>
          </a:p>
          <a:p>
            <a:pPr algn="ctr">
              <a:buNone/>
            </a:pPr>
            <a:r>
              <a:rPr lang="ru-RU" sz="2400" b="1" i="1" dirty="0" smtClean="0">
                <a:solidFill>
                  <a:srgbClr val="C84D26"/>
                </a:solidFill>
              </a:rPr>
              <a:t>И каждый день </a:t>
            </a:r>
          </a:p>
          <a:p>
            <a:pPr algn="ctr">
              <a:buNone/>
            </a:pPr>
            <a:r>
              <a:rPr lang="ru-RU" sz="2400" b="1" i="1" dirty="0" smtClean="0">
                <a:solidFill>
                  <a:srgbClr val="C84D26"/>
                </a:solidFill>
              </a:rPr>
              <a:t>помочь мы</a:t>
            </a:r>
          </a:p>
          <a:p>
            <a:pPr algn="ctr">
              <a:buNone/>
            </a:pPr>
            <a:r>
              <a:rPr lang="ru-RU" sz="2400" b="1" i="1" dirty="0" smtClean="0">
                <a:solidFill>
                  <a:srgbClr val="C84D26"/>
                </a:solidFill>
              </a:rPr>
              <a:t>каждому готовы,</a:t>
            </a:r>
          </a:p>
          <a:p>
            <a:pPr algn="ctr">
              <a:buNone/>
            </a:pPr>
            <a:r>
              <a:rPr lang="ru-RU" sz="2400" b="1" i="1" dirty="0" smtClean="0">
                <a:solidFill>
                  <a:srgbClr val="C84D26"/>
                </a:solidFill>
              </a:rPr>
              <a:t>Пока огонь души </a:t>
            </a:r>
          </a:p>
          <a:p>
            <a:pPr algn="ctr">
              <a:buNone/>
            </a:pPr>
            <a:r>
              <a:rPr lang="ru-RU" sz="2400" b="1" i="1" dirty="0" smtClean="0">
                <a:solidFill>
                  <a:srgbClr val="C84D26"/>
                </a:solidFill>
              </a:rPr>
              <a:t>в нас есть! </a:t>
            </a:r>
            <a:endParaRPr lang="ru-RU" sz="2400" dirty="0">
              <a:solidFill>
                <a:srgbClr val="C84D26"/>
              </a:solidFill>
            </a:endParaRPr>
          </a:p>
        </p:txBody>
      </p:sp>
      <p:pic>
        <p:nvPicPr>
          <p:cNvPr id="13" name="Picture 6" descr="C:\Users\Света\Desktop\фок1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29330" y="8215338"/>
            <a:ext cx="779186" cy="78581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7000">
              <a:srgbClr val="0066FF">
                <a:alpha val="37000"/>
              </a:srgbClr>
            </a:gs>
            <a:gs pos="53000">
              <a:srgbClr val="D4DEFF"/>
            </a:gs>
            <a:gs pos="83000">
              <a:srgbClr val="D4DEFF"/>
            </a:gs>
            <a:gs pos="100000">
              <a:srgbClr val="96AB94">
                <a:alpha val="0"/>
              </a:srgbClr>
            </a:gs>
          </a:gsLst>
          <a:lin ang="2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 descr="План летопись 6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57166" y="785786"/>
            <a:ext cx="5715040" cy="7631205"/>
          </a:xfrm>
          <a:prstGeom prst="rect">
            <a:avLst/>
          </a:prstGeom>
        </p:spPr>
      </p:pic>
      <p:sp>
        <p:nvSpPr>
          <p:cNvPr id="14" name="Прямоугольник 13"/>
          <p:cNvSpPr/>
          <p:nvPr/>
        </p:nvSpPr>
        <p:spPr>
          <a:xfrm>
            <a:off x="571480" y="214282"/>
            <a:ext cx="5786478" cy="12311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i="1" dirty="0" smtClean="0">
                <a:solidFill>
                  <a:srgbClr val="C00000"/>
                </a:solidFill>
              </a:rPr>
              <a:t>План работы отряда ППН на 2013/2014 гг.</a:t>
            </a:r>
            <a:r>
              <a:rPr lang="ru-RU" sz="2000" dirty="0" smtClean="0">
                <a:solidFill>
                  <a:srgbClr val="C00000"/>
                </a:solidFill>
              </a:rPr>
              <a:t/>
            </a:r>
            <a:br>
              <a:rPr lang="ru-RU" sz="2000" dirty="0" smtClean="0">
                <a:solidFill>
                  <a:srgbClr val="C00000"/>
                </a:solidFill>
              </a:rPr>
            </a:br>
            <a:r>
              <a:rPr lang="ru-RU" dirty="0" smtClean="0">
                <a:solidFill>
                  <a:srgbClr val="BF3B17"/>
                </a:solidFill>
                <a:latin typeface="Monotype Corsiva" pitchFamily="66" charset="0"/>
              </a:rPr>
              <a:t/>
            </a:r>
            <a:br>
              <a:rPr lang="ru-RU" dirty="0" smtClean="0">
                <a:solidFill>
                  <a:srgbClr val="BF3B17"/>
                </a:solidFill>
                <a:latin typeface="Monotype Corsiva" pitchFamily="66" charset="0"/>
              </a:rPr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6072206" y="2428860"/>
            <a:ext cx="492443" cy="6143668"/>
          </a:xfrm>
          <a:prstGeom prst="rect">
            <a:avLst/>
          </a:prstGeom>
        </p:spPr>
        <p:txBody>
          <a:bodyPr vert="vert" wrap="square">
            <a:spAutoFit/>
          </a:bodyPr>
          <a:lstStyle/>
          <a:p>
            <a:r>
              <a:rPr lang="ru-RU" sz="2000" b="1" dirty="0" smtClean="0">
                <a:ln w="10160">
                  <a:solidFill>
                    <a:schemeClr val="accent1"/>
                  </a:solidFill>
                  <a:prstDash val="solid"/>
                </a:ln>
                <a:blipFill>
                  <a:blip r:embed="rId4"/>
                  <a:stretch>
                    <a:fillRect/>
                  </a:stretch>
                </a:blip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latin typeface="Arial Black" pitchFamily="34" charset="0"/>
              </a:rPr>
              <a:t>Отряд  ППН МБОУ «СОШ № 69» ФАКЕЛ</a:t>
            </a:r>
            <a:endParaRPr lang="ru-RU" sz="2000" b="1" dirty="0">
              <a:ln w="10160">
                <a:solidFill>
                  <a:schemeClr val="accent1"/>
                </a:solidFill>
                <a:prstDash val="solid"/>
              </a:ln>
              <a:blipFill>
                <a:blip r:embed="rId4"/>
                <a:stretch>
                  <a:fillRect/>
                </a:stretch>
              </a:blipFill>
              <a:effectLst>
                <a:outerShdw blurRad="50800" dist="38100" dir="18900000" algn="bl" rotWithShape="0">
                  <a:prstClr val="black">
                    <a:alpha val="40000"/>
                  </a:prstClr>
                </a:outerShdw>
              </a:effectLst>
              <a:latin typeface="Arial Black" pitchFamily="34" charset="0"/>
            </a:endParaRPr>
          </a:p>
        </p:txBody>
      </p:sp>
      <p:pic>
        <p:nvPicPr>
          <p:cNvPr id="18" name="Picture 2" descr="C:\Users\Света\Desktop\костер1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000768" y="285720"/>
            <a:ext cx="556855" cy="2071702"/>
          </a:xfrm>
          <a:prstGeom prst="rect">
            <a:avLst/>
          </a:prstGeom>
          <a:noFill/>
        </p:spPr>
      </p:pic>
      <p:pic>
        <p:nvPicPr>
          <p:cNvPr id="19" name="Picture 6" descr="C:\Users\Света\Desktop\фок1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929330" y="8215338"/>
            <a:ext cx="779186" cy="78581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7000">
              <a:srgbClr val="0066FF">
                <a:alpha val="37000"/>
              </a:srgbClr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lin ang="2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604" y="381003"/>
            <a:ext cx="5929330" cy="1333477"/>
          </a:xfrm>
        </p:spPr>
        <p:txBody>
          <a:bodyPr>
            <a:noAutofit/>
            <a:scene3d>
              <a:camera prst="orthographicFront"/>
              <a:lightRig rig="soft" dir="t">
                <a:rot lat="0" lon="0" rev="16800000"/>
              </a:lightRig>
            </a:scene3d>
            <a:sp3d extrusionH="57150" prstMaterial="softEdge">
              <a:bevelT w="38100" h="38100"/>
            </a:sp3d>
          </a:bodyPr>
          <a:lstStyle/>
          <a:p>
            <a:r>
              <a:rPr lang="ru-RU" sz="2400" i="1" dirty="0" smtClean="0">
                <a:solidFill>
                  <a:srgbClr val="C00000"/>
                </a:solidFill>
              </a:rPr>
              <a:t>Взаимодействие </a:t>
            </a:r>
            <a:br>
              <a:rPr lang="ru-RU" sz="2400" i="1" dirty="0" smtClean="0">
                <a:solidFill>
                  <a:srgbClr val="C00000"/>
                </a:solidFill>
              </a:rPr>
            </a:br>
            <a:r>
              <a:rPr lang="ru-RU" sz="2400" i="1" dirty="0" smtClean="0">
                <a:solidFill>
                  <a:srgbClr val="C00000"/>
                </a:solidFill>
              </a:rPr>
              <a:t>с учреждениями города по предупреждению правонарушений</a:t>
            </a:r>
            <a:r>
              <a:rPr lang="ru-RU" sz="2400" dirty="0" smtClean="0">
                <a:ln w="6350">
                  <a:solidFill>
                    <a:schemeClr val="bg1">
                      <a:lumMod val="95000"/>
                      <a:lumOff val="5000"/>
                    </a:schemeClr>
                  </a:solidFill>
                </a:ln>
                <a:solidFill>
                  <a:srgbClr val="C00000"/>
                </a:solidFill>
              </a:rPr>
              <a:t/>
            </a:r>
            <a:br>
              <a:rPr lang="ru-RU" sz="2400" dirty="0" smtClean="0">
                <a:ln w="6350">
                  <a:solidFill>
                    <a:schemeClr val="bg1">
                      <a:lumMod val="95000"/>
                      <a:lumOff val="5000"/>
                    </a:schemeClr>
                  </a:solidFill>
                </a:ln>
                <a:solidFill>
                  <a:srgbClr val="C00000"/>
                </a:solidFill>
              </a:rPr>
            </a:br>
            <a:endParaRPr lang="ru-RU" sz="2400" dirty="0">
              <a:ln w="6350">
                <a:solidFill>
                  <a:schemeClr val="bg1">
                    <a:lumMod val="95000"/>
                    <a:lumOff val="5000"/>
                  </a:schemeClr>
                </a:solidFill>
              </a:ln>
              <a:solidFill>
                <a:srgbClr val="C00000"/>
              </a:solidFill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500306" y="4214810"/>
            <a:ext cx="1593177" cy="1536171"/>
          </a:xfrm>
          <a:prstGeom prst="roundRect">
            <a:avLst>
              <a:gd name="adj" fmla="val 33321"/>
            </a:avLst>
          </a:prstGeom>
          <a:gradFill>
            <a:gsLst>
              <a:gs pos="0">
                <a:srgbClr val="03D4A8">
                  <a:alpha val="28000"/>
                </a:srgbClr>
              </a:gs>
              <a:gs pos="25000">
                <a:srgbClr val="21D6E0"/>
              </a:gs>
              <a:gs pos="75000">
                <a:srgbClr val="0087E6"/>
              </a:gs>
              <a:gs pos="100000">
                <a:srgbClr val="005CBF"/>
              </a:gs>
            </a:gsLst>
            <a:lin ang="5400000" scaled="0"/>
          </a:gra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FFFF00"/>
                </a:solidFill>
              </a:rPr>
              <a:t>Отряд ППН </a:t>
            </a:r>
          </a:p>
          <a:p>
            <a:pPr algn="ctr"/>
            <a:r>
              <a:rPr lang="ru-RU" dirty="0" smtClean="0">
                <a:solidFill>
                  <a:srgbClr val="FFFF00"/>
                </a:solidFill>
              </a:rPr>
              <a:t>«Факел»</a:t>
            </a:r>
            <a:endParaRPr lang="ru-RU" dirty="0">
              <a:solidFill>
                <a:srgbClr val="FFFF00"/>
              </a:solidFill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714356" y="2357422"/>
            <a:ext cx="1431124" cy="1357322"/>
          </a:xfrm>
          <a:prstGeom prst="roundRect">
            <a:avLst>
              <a:gd name="adj" fmla="val 21078"/>
            </a:avLst>
          </a:prstGeom>
          <a:gradFill>
            <a:gsLst>
              <a:gs pos="0">
                <a:srgbClr val="03D4A8">
                  <a:alpha val="28000"/>
                </a:srgbClr>
              </a:gs>
              <a:gs pos="25000">
                <a:srgbClr val="21D6E0"/>
              </a:gs>
              <a:gs pos="75000">
                <a:srgbClr val="0087E6"/>
              </a:gs>
              <a:gs pos="100000">
                <a:srgbClr val="005CBF"/>
              </a:gs>
            </a:gsLst>
            <a:lin ang="5400000" scaled="0"/>
          </a:gra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FFFF00"/>
                </a:solidFill>
              </a:rPr>
              <a:t>ГАУСО КЦСОН «Доверие»</a:t>
            </a:r>
            <a:endParaRPr lang="ru-RU" dirty="0">
              <a:solidFill>
                <a:srgbClr val="FFFF00"/>
              </a:solidFill>
            </a:endParaRPr>
          </a:p>
        </p:txBody>
      </p:sp>
      <p:cxnSp>
        <p:nvCxnSpPr>
          <p:cNvPr id="14" name="Прямая со стрелкой 13"/>
          <p:cNvCxnSpPr>
            <a:cxnSpLocks noChangeAspect="1"/>
          </p:cNvCxnSpPr>
          <p:nvPr/>
        </p:nvCxnSpPr>
        <p:spPr>
          <a:xfrm rot="16200000" flipV="1">
            <a:off x="2031642" y="3658176"/>
            <a:ext cx="840725" cy="525233"/>
          </a:xfrm>
          <a:prstGeom prst="straightConnector1">
            <a:avLst/>
          </a:prstGeom>
          <a:ln w="38100">
            <a:solidFill>
              <a:schemeClr val="accent3">
                <a:lumMod val="50000"/>
              </a:schemeClr>
            </a:solidFill>
            <a:tailEnd type="arrow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15" name="Скругленный прямоугольник 14"/>
          <p:cNvSpPr/>
          <p:nvPr/>
        </p:nvSpPr>
        <p:spPr>
          <a:xfrm>
            <a:off x="4357694" y="2428861"/>
            <a:ext cx="1500198" cy="1357322"/>
          </a:xfrm>
          <a:prstGeom prst="roundRect">
            <a:avLst>
              <a:gd name="adj" fmla="val 21078"/>
            </a:avLst>
          </a:prstGeom>
          <a:gradFill>
            <a:gsLst>
              <a:gs pos="0">
                <a:srgbClr val="03D4A8">
                  <a:alpha val="28000"/>
                </a:srgbClr>
              </a:gs>
              <a:gs pos="25000">
                <a:srgbClr val="21D6E0"/>
              </a:gs>
              <a:gs pos="75000">
                <a:srgbClr val="0087E6"/>
              </a:gs>
              <a:gs pos="100000">
                <a:srgbClr val="005CBF"/>
              </a:gs>
            </a:gsLst>
            <a:lin ang="5400000" scaled="0"/>
          </a:gra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FFFF00"/>
                </a:solidFill>
              </a:rPr>
              <a:t>СРЦН «</a:t>
            </a:r>
            <a:r>
              <a:rPr lang="ru-RU" dirty="0" err="1" smtClean="0">
                <a:solidFill>
                  <a:srgbClr val="FFFF00"/>
                </a:solidFill>
              </a:rPr>
              <a:t>Асылташ</a:t>
            </a:r>
            <a:r>
              <a:rPr lang="ru-RU" dirty="0" smtClean="0">
                <a:solidFill>
                  <a:srgbClr val="FFFF00"/>
                </a:solidFill>
              </a:rPr>
              <a:t>»</a:t>
            </a:r>
            <a:endParaRPr lang="ru-RU" dirty="0">
              <a:solidFill>
                <a:srgbClr val="FFFF00"/>
              </a:solidFill>
            </a:endParaRPr>
          </a:p>
        </p:txBody>
      </p:sp>
      <p:cxnSp>
        <p:nvCxnSpPr>
          <p:cNvPr id="16" name="Прямая со стрелкой 15"/>
          <p:cNvCxnSpPr>
            <a:cxnSpLocks noChangeAspect="1"/>
          </p:cNvCxnSpPr>
          <p:nvPr/>
        </p:nvCxnSpPr>
        <p:spPr>
          <a:xfrm rot="5400000" flipH="1" flipV="1">
            <a:off x="3751219" y="3679773"/>
            <a:ext cx="834490" cy="521337"/>
          </a:xfrm>
          <a:prstGeom prst="straightConnector1">
            <a:avLst/>
          </a:prstGeom>
          <a:ln w="38100">
            <a:solidFill>
              <a:schemeClr val="accent3">
                <a:lumMod val="50000"/>
              </a:schemeClr>
            </a:solidFill>
            <a:tailEnd type="arrow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17" name="Скругленный прямоугольник 16"/>
          <p:cNvSpPr/>
          <p:nvPr/>
        </p:nvSpPr>
        <p:spPr>
          <a:xfrm>
            <a:off x="3071810" y="7000892"/>
            <a:ext cx="1571636" cy="1285885"/>
          </a:xfrm>
          <a:prstGeom prst="roundRect">
            <a:avLst>
              <a:gd name="adj" fmla="val 21078"/>
            </a:avLst>
          </a:prstGeom>
          <a:gradFill>
            <a:gsLst>
              <a:gs pos="0">
                <a:srgbClr val="03D4A8"/>
              </a:gs>
              <a:gs pos="25000">
                <a:srgbClr val="21D6E0"/>
              </a:gs>
              <a:gs pos="75000">
                <a:srgbClr val="0087E6"/>
              </a:gs>
              <a:gs pos="100000">
                <a:srgbClr val="005CBF"/>
              </a:gs>
            </a:gsLst>
            <a:lin ang="5400000" scaled="0"/>
          </a:gra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FFFF00"/>
                </a:solidFill>
              </a:rPr>
              <a:t>ОП №3 «</a:t>
            </a:r>
            <a:r>
              <a:rPr lang="ru-RU" dirty="0" err="1" smtClean="0">
                <a:solidFill>
                  <a:srgbClr val="FFFF00"/>
                </a:solidFill>
              </a:rPr>
              <a:t>Централь-ный</a:t>
            </a:r>
            <a:r>
              <a:rPr lang="ru-RU" dirty="0" smtClean="0">
                <a:solidFill>
                  <a:srgbClr val="FFFF00"/>
                </a:solidFill>
              </a:rPr>
              <a:t>»</a:t>
            </a:r>
            <a:endParaRPr lang="ru-RU" dirty="0">
              <a:solidFill>
                <a:srgbClr val="FFFF00"/>
              </a:solidFill>
            </a:endParaRPr>
          </a:p>
        </p:txBody>
      </p:sp>
      <p:cxnSp>
        <p:nvCxnSpPr>
          <p:cNvPr id="18" name="Прямая со стрелкой 17"/>
          <p:cNvCxnSpPr>
            <a:stCxn id="7" idx="0"/>
            <a:endCxn id="24" idx="2"/>
          </p:cNvCxnSpPr>
          <p:nvPr/>
        </p:nvCxnSpPr>
        <p:spPr>
          <a:xfrm rot="16200000" flipV="1">
            <a:off x="2720006" y="3637920"/>
            <a:ext cx="1071570" cy="82209"/>
          </a:xfrm>
          <a:prstGeom prst="straightConnector1">
            <a:avLst/>
          </a:prstGeom>
          <a:ln w="38100">
            <a:solidFill>
              <a:schemeClr val="accent3">
                <a:lumMod val="50000"/>
              </a:schemeClr>
            </a:solidFill>
            <a:tailEnd type="arrow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20" name="Скругленный прямоугольник 19"/>
          <p:cNvSpPr/>
          <p:nvPr/>
        </p:nvSpPr>
        <p:spPr>
          <a:xfrm>
            <a:off x="1571612" y="6929454"/>
            <a:ext cx="1214446" cy="1214446"/>
          </a:xfrm>
          <a:prstGeom prst="roundRect">
            <a:avLst>
              <a:gd name="adj" fmla="val 21078"/>
            </a:avLst>
          </a:prstGeom>
          <a:gradFill>
            <a:gsLst>
              <a:gs pos="0">
                <a:srgbClr val="03D4A8">
                  <a:alpha val="28000"/>
                </a:srgbClr>
              </a:gs>
              <a:gs pos="25000">
                <a:srgbClr val="21D6E0"/>
              </a:gs>
              <a:gs pos="75000">
                <a:srgbClr val="0087E6"/>
              </a:gs>
              <a:gs pos="100000">
                <a:srgbClr val="005CBF"/>
              </a:gs>
            </a:gsLst>
            <a:lin ang="5400000" scaled="0"/>
          </a:gra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FFFF00"/>
                </a:solidFill>
              </a:rPr>
              <a:t>ДЮЦ </a:t>
            </a:r>
          </a:p>
          <a:p>
            <a:pPr algn="ctr"/>
            <a:r>
              <a:rPr lang="ru-RU" dirty="0" smtClean="0">
                <a:solidFill>
                  <a:srgbClr val="FFFF00"/>
                </a:solidFill>
              </a:rPr>
              <a:t>№ 14</a:t>
            </a:r>
            <a:endParaRPr lang="ru-RU" dirty="0">
              <a:solidFill>
                <a:srgbClr val="FFFF00"/>
              </a:solidFill>
            </a:endParaRPr>
          </a:p>
        </p:txBody>
      </p:sp>
      <p:cxnSp>
        <p:nvCxnSpPr>
          <p:cNvPr id="21" name="Прямая со стрелкой 20"/>
          <p:cNvCxnSpPr>
            <a:endCxn id="17" idx="0"/>
          </p:cNvCxnSpPr>
          <p:nvPr/>
        </p:nvCxnSpPr>
        <p:spPr>
          <a:xfrm rot="16200000" flipH="1">
            <a:off x="3107529" y="6250793"/>
            <a:ext cx="1214446" cy="285752"/>
          </a:xfrm>
          <a:prstGeom prst="straightConnector1">
            <a:avLst/>
          </a:prstGeom>
          <a:ln w="38100">
            <a:solidFill>
              <a:schemeClr val="accent3">
                <a:lumMod val="50000"/>
              </a:schemeClr>
            </a:solidFill>
            <a:tailEnd type="arrow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22" name="Скругленный прямоугольник 21"/>
          <p:cNvSpPr/>
          <p:nvPr/>
        </p:nvSpPr>
        <p:spPr>
          <a:xfrm>
            <a:off x="714356" y="5691195"/>
            <a:ext cx="1357322" cy="1166821"/>
          </a:xfrm>
          <a:prstGeom prst="roundRect">
            <a:avLst>
              <a:gd name="adj" fmla="val 21078"/>
            </a:avLst>
          </a:prstGeom>
          <a:gradFill>
            <a:gsLst>
              <a:gs pos="0">
                <a:srgbClr val="03D4A8">
                  <a:alpha val="28000"/>
                </a:srgbClr>
              </a:gs>
              <a:gs pos="25000">
                <a:srgbClr val="21D6E0"/>
              </a:gs>
              <a:gs pos="75000">
                <a:srgbClr val="0087E6"/>
              </a:gs>
              <a:gs pos="100000">
                <a:srgbClr val="005CBF"/>
              </a:gs>
            </a:gsLst>
            <a:lin ang="5400000" scaled="0"/>
          </a:gra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err="1" smtClean="0">
                <a:solidFill>
                  <a:srgbClr val="FFFF00"/>
                </a:solidFill>
              </a:rPr>
              <a:t>ГДТДиМ</a:t>
            </a:r>
            <a:r>
              <a:rPr lang="ru-RU" dirty="0" smtClean="0">
                <a:solidFill>
                  <a:srgbClr val="FFFF00"/>
                </a:solidFill>
              </a:rPr>
              <a:t> №1</a:t>
            </a:r>
            <a:endParaRPr lang="ru-RU" dirty="0">
              <a:solidFill>
                <a:srgbClr val="FFFF00"/>
              </a:solidFill>
            </a:endParaRPr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2285992" y="1857356"/>
            <a:ext cx="1857388" cy="1285884"/>
          </a:xfrm>
          <a:prstGeom prst="roundRect">
            <a:avLst>
              <a:gd name="adj" fmla="val 21078"/>
            </a:avLst>
          </a:prstGeom>
          <a:gradFill>
            <a:gsLst>
              <a:gs pos="0">
                <a:srgbClr val="03D4A8">
                  <a:alpha val="28000"/>
                </a:srgbClr>
              </a:gs>
              <a:gs pos="25000">
                <a:srgbClr val="21D6E0"/>
              </a:gs>
              <a:gs pos="75000">
                <a:srgbClr val="0087E6"/>
              </a:gs>
              <a:gs pos="100000">
                <a:srgbClr val="005CBF"/>
              </a:gs>
            </a:gsLst>
            <a:lin ang="5400000" scaled="0"/>
          </a:gra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FFFF00"/>
                </a:solidFill>
              </a:rPr>
              <a:t>КДН </a:t>
            </a:r>
            <a:r>
              <a:rPr lang="ru-RU" dirty="0" err="1" smtClean="0">
                <a:solidFill>
                  <a:srgbClr val="FFFF00"/>
                </a:solidFill>
              </a:rPr>
              <a:t>иЗП</a:t>
            </a:r>
            <a:endParaRPr lang="ru-RU" dirty="0" smtClean="0">
              <a:solidFill>
                <a:srgbClr val="FFFF00"/>
              </a:solidFill>
            </a:endParaRPr>
          </a:p>
          <a:p>
            <a:pPr algn="ctr"/>
            <a:r>
              <a:rPr lang="ru-RU" dirty="0" smtClean="0">
                <a:solidFill>
                  <a:srgbClr val="FFFF00"/>
                </a:solidFill>
              </a:rPr>
              <a:t>Центрального</a:t>
            </a:r>
          </a:p>
          <a:p>
            <a:pPr algn="ctr"/>
            <a:r>
              <a:rPr lang="ru-RU" dirty="0" smtClean="0">
                <a:solidFill>
                  <a:srgbClr val="FFFF00"/>
                </a:solidFill>
              </a:rPr>
              <a:t>района </a:t>
            </a:r>
            <a:endParaRPr lang="ru-RU" dirty="0">
              <a:solidFill>
                <a:srgbClr val="FFFF00"/>
              </a:solidFill>
            </a:endParaRPr>
          </a:p>
        </p:txBody>
      </p:sp>
      <p:cxnSp>
        <p:nvCxnSpPr>
          <p:cNvPr id="25" name="Прямая со стрелкой 24"/>
          <p:cNvCxnSpPr>
            <a:cxnSpLocks noChangeAspect="1"/>
          </p:cNvCxnSpPr>
          <p:nvPr/>
        </p:nvCxnSpPr>
        <p:spPr>
          <a:xfrm rot="16200000" flipH="1">
            <a:off x="3760078" y="5698210"/>
            <a:ext cx="900644" cy="562668"/>
          </a:xfrm>
          <a:prstGeom prst="straightConnector1">
            <a:avLst/>
          </a:prstGeom>
          <a:ln w="38100">
            <a:solidFill>
              <a:schemeClr val="accent3">
                <a:lumMod val="50000"/>
              </a:schemeClr>
            </a:solidFill>
            <a:tailEnd type="arrow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26" name="Скругленный прямоугольник 25"/>
          <p:cNvSpPr/>
          <p:nvPr/>
        </p:nvSpPr>
        <p:spPr>
          <a:xfrm>
            <a:off x="428604" y="4044355"/>
            <a:ext cx="1350522" cy="1440524"/>
          </a:xfrm>
          <a:prstGeom prst="roundRect">
            <a:avLst>
              <a:gd name="adj" fmla="val 21078"/>
            </a:avLst>
          </a:prstGeom>
          <a:gradFill>
            <a:gsLst>
              <a:gs pos="0">
                <a:srgbClr val="03D4A8">
                  <a:alpha val="28000"/>
                </a:srgbClr>
              </a:gs>
              <a:gs pos="25000">
                <a:srgbClr val="21D6E0"/>
              </a:gs>
              <a:gs pos="75000">
                <a:srgbClr val="0087E6"/>
              </a:gs>
              <a:gs pos="100000">
                <a:srgbClr val="005CBF"/>
              </a:gs>
            </a:gsLst>
            <a:lin ang="5400000" scaled="0"/>
          </a:gra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FFFF00"/>
                </a:solidFill>
              </a:rPr>
              <a:t>ДЮСШ</a:t>
            </a:r>
          </a:p>
          <a:p>
            <a:pPr algn="ctr"/>
            <a:r>
              <a:rPr lang="ru-RU" dirty="0" smtClean="0">
                <a:solidFill>
                  <a:srgbClr val="FFFF00"/>
                </a:solidFill>
              </a:rPr>
              <a:t>№10 №11, №12</a:t>
            </a:r>
            <a:endParaRPr lang="ru-RU" dirty="0">
              <a:solidFill>
                <a:srgbClr val="FFFF00"/>
              </a:solidFill>
            </a:endParaRPr>
          </a:p>
        </p:txBody>
      </p:sp>
      <p:cxnSp>
        <p:nvCxnSpPr>
          <p:cNvPr id="27" name="Прямая со стрелкой 26"/>
          <p:cNvCxnSpPr>
            <a:endCxn id="26" idx="3"/>
          </p:cNvCxnSpPr>
          <p:nvPr/>
        </p:nvCxnSpPr>
        <p:spPr>
          <a:xfrm rot="10800000">
            <a:off x="1779126" y="4764618"/>
            <a:ext cx="721180" cy="21697"/>
          </a:xfrm>
          <a:prstGeom prst="straightConnector1">
            <a:avLst/>
          </a:prstGeom>
          <a:ln w="38100">
            <a:solidFill>
              <a:schemeClr val="accent3">
                <a:lumMod val="50000"/>
              </a:schemeClr>
            </a:solidFill>
            <a:tailEnd type="arrow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28" name="Скругленный прямоугольник 27"/>
          <p:cNvSpPr/>
          <p:nvPr/>
        </p:nvSpPr>
        <p:spPr>
          <a:xfrm>
            <a:off x="4578808" y="4143372"/>
            <a:ext cx="1493398" cy="1440524"/>
          </a:xfrm>
          <a:prstGeom prst="roundRect">
            <a:avLst>
              <a:gd name="adj" fmla="val 21078"/>
            </a:avLst>
          </a:prstGeom>
          <a:gradFill>
            <a:gsLst>
              <a:gs pos="0">
                <a:srgbClr val="03D4A8">
                  <a:alpha val="28000"/>
                </a:srgbClr>
              </a:gs>
              <a:gs pos="25000">
                <a:srgbClr val="21D6E0"/>
              </a:gs>
              <a:gs pos="75000">
                <a:srgbClr val="0087E6"/>
              </a:gs>
              <a:gs pos="100000">
                <a:srgbClr val="005CBF"/>
              </a:gs>
            </a:gsLst>
            <a:lin ang="5400000" scaled="0"/>
          </a:gra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FFFF00"/>
                </a:solidFill>
              </a:rPr>
              <a:t>МБУ «ЦППП «Диалог»</a:t>
            </a:r>
            <a:endParaRPr lang="ru-RU" dirty="0">
              <a:solidFill>
                <a:srgbClr val="FFFF00"/>
              </a:solidFill>
            </a:endParaRPr>
          </a:p>
        </p:txBody>
      </p:sp>
      <p:cxnSp>
        <p:nvCxnSpPr>
          <p:cNvPr id="29" name="Прямая со стрелкой 28"/>
          <p:cNvCxnSpPr/>
          <p:nvPr/>
        </p:nvCxnSpPr>
        <p:spPr>
          <a:xfrm flipV="1">
            <a:off x="4143380" y="4929190"/>
            <a:ext cx="486260" cy="2117"/>
          </a:xfrm>
          <a:prstGeom prst="straightConnector1">
            <a:avLst/>
          </a:prstGeom>
          <a:ln w="38100">
            <a:solidFill>
              <a:schemeClr val="accent3">
                <a:lumMod val="50000"/>
              </a:schemeClr>
            </a:solidFill>
            <a:tailEnd type="arrow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30" name="Скругленный прямоугольник 29"/>
          <p:cNvSpPr/>
          <p:nvPr/>
        </p:nvSpPr>
        <p:spPr>
          <a:xfrm>
            <a:off x="4500570" y="5786446"/>
            <a:ext cx="1285884" cy="1143008"/>
          </a:xfrm>
          <a:prstGeom prst="roundRect">
            <a:avLst>
              <a:gd name="adj" fmla="val 21078"/>
            </a:avLst>
          </a:prstGeom>
          <a:gradFill>
            <a:gsLst>
              <a:gs pos="0">
                <a:srgbClr val="03D4A8">
                  <a:alpha val="28000"/>
                </a:srgbClr>
              </a:gs>
              <a:gs pos="25000">
                <a:srgbClr val="21D6E0"/>
              </a:gs>
              <a:gs pos="75000">
                <a:srgbClr val="0087E6"/>
              </a:gs>
              <a:gs pos="100000">
                <a:srgbClr val="005CBF"/>
              </a:gs>
            </a:gsLst>
            <a:lin ang="5400000" scaled="0"/>
          </a:gra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FFFF00"/>
                </a:solidFill>
              </a:rPr>
              <a:t>ГАУЗ "ДГП №</a:t>
            </a:r>
            <a:r>
              <a:rPr lang="ru-RU" b="1" dirty="0" smtClean="0">
                <a:solidFill>
                  <a:srgbClr val="FFFF00"/>
                </a:solidFill>
              </a:rPr>
              <a:t>5</a:t>
            </a:r>
            <a:r>
              <a:rPr lang="ru-RU" dirty="0" smtClean="0">
                <a:solidFill>
                  <a:srgbClr val="FFFF00"/>
                </a:solidFill>
              </a:rPr>
              <a:t>"</a:t>
            </a:r>
            <a:endParaRPr lang="ru-RU" dirty="0">
              <a:solidFill>
                <a:srgbClr val="FFFF00"/>
              </a:solidFill>
            </a:endParaRPr>
          </a:p>
        </p:txBody>
      </p:sp>
      <p:cxnSp>
        <p:nvCxnSpPr>
          <p:cNvPr id="34" name="Прямая со стрелкой 33"/>
          <p:cNvCxnSpPr/>
          <p:nvPr/>
        </p:nvCxnSpPr>
        <p:spPr>
          <a:xfrm rot="5400000">
            <a:off x="2071678" y="6072198"/>
            <a:ext cx="1143008" cy="571504"/>
          </a:xfrm>
          <a:prstGeom prst="straightConnector1">
            <a:avLst/>
          </a:prstGeom>
          <a:ln w="38100">
            <a:solidFill>
              <a:schemeClr val="accent3">
                <a:lumMod val="50000"/>
              </a:schemeClr>
            </a:solidFill>
            <a:tailEnd type="arrow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39" name="Прямая со стрелкой 38"/>
          <p:cNvCxnSpPr/>
          <p:nvPr/>
        </p:nvCxnSpPr>
        <p:spPr>
          <a:xfrm rot="10800000" flipV="1">
            <a:off x="2071678" y="5500694"/>
            <a:ext cx="500066" cy="428628"/>
          </a:xfrm>
          <a:prstGeom prst="straightConnector1">
            <a:avLst/>
          </a:prstGeom>
          <a:ln w="38100">
            <a:solidFill>
              <a:schemeClr val="accent3">
                <a:lumMod val="50000"/>
              </a:schemeClr>
            </a:solidFill>
            <a:tailEnd type="arrow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31" name="Прямоугольник 30"/>
          <p:cNvSpPr/>
          <p:nvPr/>
        </p:nvSpPr>
        <p:spPr>
          <a:xfrm>
            <a:off x="6072206" y="2428860"/>
            <a:ext cx="492443" cy="6143668"/>
          </a:xfrm>
          <a:prstGeom prst="rect">
            <a:avLst/>
          </a:prstGeom>
        </p:spPr>
        <p:txBody>
          <a:bodyPr vert="vert" wrap="square">
            <a:spAutoFit/>
          </a:bodyPr>
          <a:lstStyle/>
          <a:p>
            <a:r>
              <a:rPr lang="ru-RU" sz="2000" b="1" dirty="0" smtClean="0">
                <a:ln w="10160">
                  <a:solidFill>
                    <a:schemeClr val="accent1"/>
                  </a:solidFill>
                  <a:prstDash val="solid"/>
                </a:ln>
                <a:blipFill>
                  <a:blip r:embed="rId2"/>
                  <a:stretch>
                    <a:fillRect/>
                  </a:stretch>
                </a:blip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latin typeface="Arial Black" pitchFamily="34" charset="0"/>
              </a:rPr>
              <a:t>Отряд  ППН МБОУ «СОШ № 69» ФАКЕЛ</a:t>
            </a:r>
            <a:endParaRPr lang="ru-RU" sz="2000" b="1" dirty="0">
              <a:ln w="10160">
                <a:solidFill>
                  <a:schemeClr val="accent1"/>
                </a:solidFill>
                <a:prstDash val="solid"/>
              </a:ln>
              <a:blipFill>
                <a:blip r:embed="rId2"/>
                <a:stretch>
                  <a:fillRect/>
                </a:stretch>
              </a:blipFill>
              <a:effectLst>
                <a:outerShdw blurRad="50800" dist="38100" dir="18900000" algn="bl" rotWithShape="0">
                  <a:prstClr val="black">
                    <a:alpha val="40000"/>
                  </a:prstClr>
                </a:outerShdw>
              </a:effectLst>
              <a:latin typeface="Arial Black" pitchFamily="34" charset="0"/>
            </a:endParaRPr>
          </a:p>
        </p:txBody>
      </p:sp>
      <p:pic>
        <p:nvPicPr>
          <p:cNvPr id="32" name="Picture 2" descr="C:\Users\Света\Desktop\костер1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00768" y="285720"/>
            <a:ext cx="556855" cy="2071702"/>
          </a:xfrm>
          <a:prstGeom prst="rect">
            <a:avLst/>
          </a:prstGeom>
          <a:noFill/>
        </p:spPr>
      </p:pic>
      <p:pic>
        <p:nvPicPr>
          <p:cNvPr id="33" name="Picture 6" descr="C:\Users\Света\Desktop\фок1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929330" y="8215338"/>
            <a:ext cx="779186" cy="78581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7000">
              <a:srgbClr val="0066FF">
                <a:alpha val="37000"/>
              </a:srgbClr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lin ang="2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214290" y="298427"/>
            <a:ext cx="6643710" cy="844549"/>
          </a:xfrm>
        </p:spPr>
        <p:txBody>
          <a:bodyPr>
            <a:noAutofit/>
            <a:scene3d>
              <a:camera prst="orthographicFront"/>
              <a:lightRig rig="soft" dir="t">
                <a:rot lat="0" lon="0" rev="16800000"/>
              </a:lightRig>
            </a:scene3d>
            <a:sp3d extrusionH="57150" prstMaterial="softEdge">
              <a:bevelT w="38100" h="38100"/>
            </a:sp3d>
          </a:bodyPr>
          <a:lstStyle/>
          <a:p>
            <a:r>
              <a:rPr lang="ru-RU" sz="2400" b="1" i="1" dirty="0" smtClean="0">
                <a:ln w="6350">
                  <a:solidFill>
                    <a:schemeClr val="bg1"/>
                  </a:solidFill>
                </a:ln>
                <a:solidFill>
                  <a:srgbClr val="C00000"/>
                </a:solidFill>
              </a:rPr>
              <a:t>История отряда ППН «Факел»  </a:t>
            </a:r>
            <a:br>
              <a:rPr lang="ru-RU" sz="2400" b="1" i="1" dirty="0" smtClean="0">
                <a:ln w="6350">
                  <a:solidFill>
                    <a:schemeClr val="bg1"/>
                  </a:solidFill>
                </a:ln>
                <a:solidFill>
                  <a:srgbClr val="C00000"/>
                </a:solidFill>
              </a:rPr>
            </a:br>
            <a:r>
              <a:rPr lang="ru-RU" sz="2400" b="1" i="1" dirty="0" smtClean="0">
                <a:ln w="6350">
                  <a:solidFill>
                    <a:schemeClr val="bg1"/>
                  </a:solidFill>
                </a:ln>
                <a:solidFill>
                  <a:srgbClr val="C00000"/>
                </a:solidFill>
              </a:rPr>
              <a:t>  </a:t>
            </a:r>
            <a:r>
              <a:rPr lang="ru-RU" sz="2400" i="1" dirty="0" smtClean="0">
                <a:ln w="6350">
                  <a:solidFill>
                    <a:schemeClr val="bg1"/>
                  </a:solidFill>
                </a:ln>
                <a:solidFill>
                  <a:srgbClr val="C00000"/>
                </a:solidFill>
              </a:rPr>
              <a:t>н</a:t>
            </a:r>
            <a:r>
              <a:rPr lang="ru-RU" sz="2400" b="1" i="1" dirty="0" smtClean="0">
                <a:ln w="6350">
                  <a:solidFill>
                    <a:schemeClr val="bg1"/>
                  </a:solidFill>
                </a:ln>
                <a:solidFill>
                  <a:srgbClr val="C00000"/>
                </a:solidFill>
              </a:rPr>
              <a:t>аши командиры</a:t>
            </a:r>
            <a:endParaRPr lang="ru-RU" sz="2400" b="1" i="1" dirty="0">
              <a:ln w="6350">
                <a:solidFill>
                  <a:schemeClr val="bg1"/>
                </a:solidFill>
              </a:ln>
              <a:solidFill>
                <a:srgbClr val="C00000"/>
              </a:solidFill>
            </a:endParaRPr>
          </a:p>
        </p:txBody>
      </p:sp>
      <p:pic>
        <p:nvPicPr>
          <p:cNvPr id="6" name="Рисунок 5" descr="лабзин александр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57166" y="1214414"/>
            <a:ext cx="1374094" cy="1500198"/>
          </a:xfrm>
          <a:prstGeom prst="rect">
            <a:avLst/>
          </a:prstGeom>
          <a:ln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TextBox 7"/>
          <p:cNvSpPr txBox="1"/>
          <p:nvPr/>
        </p:nvSpPr>
        <p:spPr>
          <a:xfrm>
            <a:off x="1928802" y="1214414"/>
            <a:ext cx="4339859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solidFill>
                  <a:schemeClr val="bg1"/>
                </a:solidFill>
              </a:rPr>
              <a:t>2005-2007 </a:t>
            </a:r>
            <a:r>
              <a:rPr lang="ru-RU" sz="1600" dirty="0" smtClean="0">
                <a:solidFill>
                  <a:schemeClr val="bg1"/>
                </a:solidFill>
              </a:rPr>
              <a:t>г.г. – </a:t>
            </a:r>
            <a:r>
              <a:rPr lang="ru-RU" sz="1600" b="1" dirty="0" smtClean="0">
                <a:solidFill>
                  <a:schemeClr val="bg1"/>
                </a:solidFill>
              </a:rPr>
              <a:t> первый </a:t>
            </a:r>
            <a:r>
              <a:rPr lang="ru-RU" sz="1600" dirty="0" smtClean="0">
                <a:solidFill>
                  <a:schemeClr val="bg1"/>
                </a:solidFill>
              </a:rPr>
              <a:t>командир отряда ППН «Факел» МБОУ «СОШ №60» </a:t>
            </a:r>
            <a:r>
              <a:rPr lang="ru-RU" sz="1600" b="1" dirty="0" err="1" smtClean="0">
                <a:solidFill>
                  <a:schemeClr val="bg1"/>
                </a:solidFill>
              </a:rPr>
              <a:t>Лабзин</a:t>
            </a:r>
            <a:r>
              <a:rPr lang="ru-RU" sz="1600" b="1" dirty="0" smtClean="0">
                <a:solidFill>
                  <a:schemeClr val="bg1"/>
                </a:solidFill>
              </a:rPr>
              <a:t> Александр</a:t>
            </a:r>
            <a:r>
              <a:rPr lang="ru-RU" sz="1600" dirty="0" smtClean="0">
                <a:solidFill>
                  <a:schemeClr val="bg1"/>
                </a:solidFill>
              </a:rPr>
              <a:t>, ныне выпускник КФУ г. Набережные Челны. Александр продолжил общественную деятельность в отряде «ФОРПОСТ» совместно со студентами КФУ.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9" name="Рисунок 8" descr="Гарипов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00042" y="4786314"/>
            <a:ext cx="1428736" cy="1714512"/>
          </a:xfrm>
          <a:prstGeom prst="rect">
            <a:avLst/>
          </a:prstGeom>
          <a:ln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Рисунок 9" descr="Шарафутд.bmp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857232" y="3000364"/>
            <a:ext cx="1350232" cy="1578300"/>
          </a:xfrm>
          <a:prstGeom prst="rect">
            <a:avLst/>
          </a:prstGeom>
          <a:ln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7" name="Прямоугольник 16"/>
          <p:cNvSpPr/>
          <p:nvPr/>
        </p:nvSpPr>
        <p:spPr>
          <a:xfrm>
            <a:off x="2285992" y="4857752"/>
            <a:ext cx="3768355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hangingPunct="0"/>
            <a:r>
              <a:rPr lang="ru-RU" b="1" dirty="0" smtClean="0">
                <a:solidFill>
                  <a:schemeClr val="bg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2010-2011 г.г. </a:t>
            </a:r>
            <a:r>
              <a:rPr lang="ru-RU" dirty="0" smtClean="0">
                <a:solidFill>
                  <a:schemeClr val="bg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- командир отряда </a:t>
            </a:r>
            <a:r>
              <a:rPr lang="ru-RU" sz="1600" b="1" dirty="0" smtClean="0">
                <a:solidFill>
                  <a:schemeClr val="bg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Гарипов</a:t>
            </a:r>
            <a:r>
              <a:rPr lang="ru-RU" b="1" dirty="0" smtClean="0">
                <a:solidFill>
                  <a:schemeClr val="bg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Артур</a:t>
            </a:r>
            <a:r>
              <a:rPr lang="ru-RU" dirty="0" smtClean="0">
                <a:solidFill>
                  <a:schemeClr val="bg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.</a:t>
            </a:r>
          </a:p>
          <a:p>
            <a:pPr lvl="0" eaLnBrk="0" hangingPunct="0"/>
            <a:r>
              <a:rPr lang="ru-RU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Сегодня  он студент КФУ, факультет информационных технологий.</a:t>
            </a:r>
            <a:endParaRPr lang="ru-RU" dirty="0" smtClean="0">
              <a:solidFill>
                <a:schemeClr val="bg1"/>
              </a:solidFill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2357430" y="3000364"/>
            <a:ext cx="4125545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b="1" dirty="0" smtClean="0">
                <a:solidFill>
                  <a:schemeClr val="bg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2007-2010</a:t>
            </a:r>
            <a:r>
              <a:rPr lang="ru-RU" dirty="0" smtClean="0">
                <a:solidFill>
                  <a:schemeClr val="bg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ru-RU" b="1" dirty="0" smtClean="0">
                <a:solidFill>
                  <a:schemeClr val="bg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г.г. </a:t>
            </a:r>
            <a:r>
              <a:rPr lang="ru-RU" dirty="0" smtClean="0">
                <a:solidFill>
                  <a:schemeClr val="bg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- командир отряда </a:t>
            </a:r>
            <a:r>
              <a:rPr lang="ru-RU" sz="1600" b="1" dirty="0" err="1" smtClean="0">
                <a:solidFill>
                  <a:schemeClr val="bg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Шарафутдинов</a:t>
            </a:r>
            <a:r>
              <a:rPr lang="ru-RU" b="1" dirty="0" smtClean="0">
                <a:solidFill>
                  <a:schemeClr val="bg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Руслан. </a:t>
            </a:r>
            <a:r>
              <a:rPr lang="ru-RU" dirty="0" smtClean="0">
                <a:solidFill>
                  <a:schemeClr val="bg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В настоящее время  студент </a:t>
            </a:r>
            <a:r>
              <a:rPr lang="ru-RU" dirty="0" err="1" smtClean="0">
                <a:solidFill>
                  <a:schemeClr val="bg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Мензелинского</a:t>
            </a:r>
            <a:r>
              <a:rPr lang="ru-RU" dirty="0" smtClean="0">
                <a:solidFill>
                  <a:schemeClr val="bg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сельскохозяйственного института.</a:t>
            </a:r>
            <a:endParaRPr lang="ru-RU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2643182" y="7143768"/>
            <a:ext cx="326826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hangingPunct="0"/>
            <a:r>
              <a:rPr lang="ru-RU" b="1" dirty="0" smtClean="0">
                <a:solidFill>
                  <a:schemeClr val="bg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2012-2014</a:t>
            </a:r>
            <a:r>
              <a:rPr lang="ru-RU" dirty="0" smtClean="0">
                <a:solidFill>
                  <a:schemeClr val="bg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г.г. – командир отряда </a:t>
            </a:r>
            <a:r>
              <a:rPr lang="ru-RU" b="1" dirty="0" smtClean="0">
                <a:solidFill>
                  <a:schemeClr val="bg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Никифоров Юрий</a:t>
            </a:r>
            <a:r>
              <a:rPr lang="ru-RU" dirty="0" smtClean="0">
                <a:solidFill>
                  <a:schemeClr val="bg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. </a:t>
            </a:r>
          </a:p>
          <a:p>
            <a:pPr lvl="0" eaLnBrk="0" hangingPunct="0"/>
            <a:r>
              <a:rPr lang="ru-RU" dirty="0" smtClean="0">
                <a:solidFill>
                  <a:schemeClr val="bg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Ученик 10а класса, ударник учебы, увлекается спортом.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6072206" y="2428860"/>
            <a:ext cx="492443" cy="6143668"/>
          </a:xfrm>
          <a:prstGeom prst="rect">
            <a:avLst/>
          </a:prstGeom>
        </p:spPr>
        <p:txBody>
          <a:bodyPr vert="vert" wrap="square">
            <a:spAutoFit/>
          </a:bodyPr>
          <a:lstStyle/>
          <a:p>
            <a:r>
              <a:rPr lang="ru-RU" sz="2000" b="1" dirty="0" smtClean="0">
                <a:ln w="10160">
                  <a:solidFill>
                    <a:schemeClr val="accent1"/>
                  </a:solidFill>
                  <a:prstDash val="solid"/>
                </a:ln>
                <a:blipFill>
                  <a:blip r:embed="rId6"/>
                  <a:stretch>
                    <a:fillRect/>
                  </a:stretch>
                </a:blip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latin typeface="Arial Black" pitchFamily="34" charset="0"/>
              </a:rPr>
              <a:t>Отряд  ППН МБОУ «СОШ № 69» ФАКЕЛ</a:t>
            </a:r>
            <a:endParaRPr lang="ru-RU" sz="2000" b="1" dirty="0">
              <a:ln w="10160">
                <a:solidFill>
                  <a:schemeClr val="accent1"/>
                </a:solidFill>
                <a:prstDash val="solid"/>
              </a:ln>
              <a:blipFill>
                <a:blip r:embed="rId6"/>
                <a:stretch>
                  <a:fillRect/>
                </a:stretch>
              </a:blipFill>
              <a:effectLst>
                <a:outerShdw blurRad="50800" dist="38100" dir="18900000" algn="bl" rotWithShape="0">
                  <a:prstClr val="black">
                    <a:alpha val="40000"/>
                  </a:prstClr>
                </a:outerShdw>
              </a:effectLst>
              <a:latin typeface="Arial Black" pitchFamily="34" charset="0"/>
            </a:endParaRPr>
          </a:p>
        </p:txBody>
      </p:sp>
      <p:pic>
        <p:nvPicPr>
          <p:cNvPr id="18" name="Picture 2" descr="C:\Users\Света\Desktop\костер1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000768" y="285720"/>
            <a:ext cx="556855" cy="2071702"/>
          </a:xfrm>
          <a:prstGeom prst="rect">
            <a:avLst/>
          </a:prstGeom>
          <a:noFill/>
        </p:spPr>
      </p:pic>
      <p:pic>
        <p:nvPicPr>
          <p:cNvPr id="19" name="Picture 6" descr="C:\Users\Света\Desktop\фок1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929330" y="8215338"/>
            <a:ext cx="779186" cy="785818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Рисунок 13" descr="DSC00656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1000108" y="7000892"/>
            <a:ext cx="1285884" cy="1693080"/>
          </a:xfrm>
          <a:prstGeom prst="rect">
            <a:avLst/>
          </a:prstGeom>
          <a:ln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7000">
              <a:srgbClr val="0066FF">
                <a:alpha val="37000"/>
              </a:srgbClr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lin ang="2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>
          <a:xfrm>
            <a:off x="-571528" y="0"/>
            <a:ext cx="7643866" cy="785817"/>
          </a:xfrm>
        </p:spPr>
        <p:txBody>
          <a:bodyPr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extrusionH="57150" prstMaterial="softEdge">
              <a:bevelT w="38100" h="38100"/>
            </a:sp3d>
          </a:bodyPr>
          <a:lstStyle/>
          <a:p>
            <a:r>
              <a:rPr lang="ru-RU" sz="2800" b="1" dirty="0" smtClean="0">
                <a:solidFill>
                  <a:srgbClr val="006666"/>
                </a:solidFill>
              </a:rPr>
              <a:t>  </a:t>
            </a:r>
            <a:r>
              <a:rPr lang="ru-RU" sz="2000" b="1" i="1" dirty="0" smtClean="0">
                <a:solidFill>
                  <a:srgbClr val="C00000"/>
                </a:solidFill>
              </a:rPr>
              <a:t>Состав отряда ППН «Факел» </a:t>
            </a:r>
            <a:r>
              <a:rPr lang="ru-RU" sz="2000" b="1" i="1" dirty="0" smtClean="0">
                <a:solidFill>
                  <a:srgbClr val="C00000"/>
                </a:solidFill>
              </a:rPr>
              <a:t>2013-2014 </a:t>
            </a:r>
            <a:r>
              <a:rPr lang="ru-RU" sz="2000" b="1" i="1" dirty="0" smtClean="0">
                <a:solidFill>
                  <a:srgbClr val="C00000"/>
                </a:solidFill>
              </a:rPr>
              <a:t>г.</a:t>
            </a:r>
            <a:endParaRPr lang="ru-RU" sz="2000" b="1" i="1" dirty="0">
              <a:solidFill>
                <a:srgbClr val="C00000"/>
              </a:solidFill>
            </a:endParaRPr>
          </a:p>
        </p:txBody>
      </p:sp>
      <p:sp>
        <p:nvSpPr>
          <p:cNvPr id="29699" name="Rectangle 3"/>
          <p:cNvSpPr>
            <a:spLocks noGrp="1" noChangeArrowheads="1"/>
          </p:cNvSpPr>
          <p:nvPr>
            <p:ph idx="1"/>
          </p:nvPr>
        </p:nvSpPr>
        <p:spPr>
          <a:xfrm>
            <a:off x="2143116" y="1071538"/>
            <a:ext cx="4572032" cy="357190"/>
          </a:xfrm>
        </p:spPr>
        <p:txBody>
          <a:bodyPr>
            <a:normAutofit fontScale="47500" lnSpcReduction="20000"/>
          </a:bodyPr>
          <a:lstStyle/>
          <a:p>
            <a:pPr>
              <a:buNone/>
            </a:pPr>
            <a:r>
              <a:rPr lang="ru-RU" sz="4000" b="1" dirty="0" smtClean="0">
                <a:solidFill>
                  <a:srgbClr val="C00000"/>
                </a:solidFill>
                <a:latin typeface="Monotype Corsiva" pitchFamily="66" charset="0"/>
                <a:ea typeface="Times New Roman" pitchFamily="18" charset="0"/>
                <a:cs typeface="Arial" pitchFamily="34" charset="0"/>
              </a:rPr>
              <a:t>Никифоров </a:t>
            </a:r>
            <a:r>
              <a:rPr lang="ru-RU" sz="4000" b="1" dirty="0" smtClean="0">
                <a:solidFill>
                  <a:srgbClr val="C00000"/>
                </a:solidFill>
                <a:latin typeface="Monotype Corsiva" pitchFamily="66" charset="0"/>
                <a:ea typeface="Times New Roman" pitchFamily="18" charset="0"/>
                <a:cs typeface="Arial" pitchFamily="34" charset="0"/>
              </a:rPr>
              <a:t>Юрий </a:t>
            </a:r>
            <a:r>
              <a:rPr lang="ru-RU" sz="4000" b="1" dirty="0" smtClean="0">
                <a:solidFill>
                  <a:srgbClr val="C00000"/>
                </a:solidFill>
                <a:latin typeface="Monotype Corsiva" pitchFamily="66" charset="0"/>
                <a:ea typeface="Times New Roman" pitchFamily="18" charset="0"/>
                <a:cs typeface="Arial" pitchFamily="34" charset="0"/>
              </a:rPr>
              <a:t>–командир</a:t>
            </a:r>
            <a:endParaRPr lang="ru-RU" sz="4000" b="1" dirty="0" smtClean="0">
              <a:solidFill>
                <a:srgbClr val="C00000"/>
              </a:solidFill>
              <a:latin typeface="Monotype Corsiva" pitchFamily="66" charset="0"/>
              <a:ea typeface="Times New Roman" pitchFamily="18" charset="0"/>
              <a:cs typeface="Arial" pitchFamily="34" charset="0"/>
            </a:endParaRPr>
          </a:p>
          <a:p>
            <a:pPr marL="457200" indent="-457200"/>
            <a:endParaRPr lang="ru-RU" sz="2800" b="1" dirty="0" smtClean="0">
              <a:solidFill>
                <a:srgbClr val="C00000"/>
              </a:solidFill>
              <a:latin typeface="Monotype Corsiva" pitchFamily="66" charset="0"/>
              <a:ea typeface="Times New Roman" pitchFamily="18" charset="0"/>
              <a:cs typeface="Arial" pitchFamily="34" charset="0"/>
            </a:endParaRPr>
          </a:p>
          <a:p>
            <a:pPr>
              <a:buNone/>
            </a:pPr>
            <a:endParaRPr lang="ru-RU" sz="2800" b="1" dirty="0" smtClean="0">
              <a:solidFill>
                <a:srgbClr val="C00000"/>
              </a:solidFill>
              <a:latin typeface="Monotype Corsiva" pitchFamily="66" charset="0"/>
              <a:ea typeface="Times New Roman" pitchFamily="18" charset="0"/>
              <a:cs typeface="Arial" pitchFamily="34" charset="0"/>
            </a:endParaRPr>
          </a:p>
          <a:p>
            <a:pPr marL="457200" indent="-457200">
              <a:buNone/>
            </a:pPr>
            <a:endParaRPr lang="ru-RU" sz="2400" dirty="0">
              <a:solidFill>
                <a:srgbClr val="006666"/>
              </a:solidFill>
            </a:endParaRPr>
          </a:p>
        </p:txBody>
      </p:sp>
      <p:pic>
        <p:nvPicPr>
          <p:cNvPr id="1026" name="Picture 2" descr="C:\Users\Света\Desktop\ОППН\100_7674.JPG"/>
          <p:cNvPicPr>
            <a:picLocks noChangeAspect="1" noChangeArrowheads="1"/>
          </p:cNvPicPr>
          <p:nvPr/>
        </p:nvPicPr>
        <p:blipFill>
          <a:blip r:embed="rId2" cstate="print"/>
          <a:srcRect t="17470" r="13889" b="5664"/>
          <a:stretch>
            <a:fillRect/>
          </a:stretch>
        </p:blipFill>
        <p:spPr bwMode="auto">
          <a:xfrm>
            <a:off x="2714620" y="2000232"/>
            <a:ext cx="3000396" cy="2129313"/>
          </a:xfrm>
          <a:prstGeom prst="rect">
            <a:avLst/>
          </a:prstGeom>
          <a:ln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" name="Прямоугольник 9"/>
          <p:cNvSpPr/>
          <p:nvPr/>
        </p:nvSpPr>
        <p:spPr>
          <a:xfrm>
            <a:off x="6072206" y="2428860"/>
            <a:ext cx="492443" cy="6143668"/>
          </a:xfrm>
          <a:prstGeom prst="rect">
            <a:avLst/>
          </a:prstGeom>
        </p:spPr>
        <p:txBody>
          <a:bodyPr vert="vert" wrap="square">
            <a:spAutoFit/>
          </a:bodyPr>
          <a:lstStyle/>
          <a:p>
            <a:r>
              <a:rPr lang="ru-RU" sz="2000" b="1" dirty="0" smtClean="0">
                <a:ln w="10160">
                  <a:solidFill>
                    <a:schemeClr val="accent1"/>
                  </a:solidFill>
                  <a:prstDash val="solid"/>
                </a:ln>
                <a:blipFill>
                  <a:blip r:embed="rId3"/>
                  <a:stretch>
                    <a:fillRect/>
                  </a:stretch>
                </a:blip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latin typeface="Arial Black" pitchFamily="34" charset="0"/>
              </a:rPr>
              <a:t>Отряд  ППН МБОУ «СОШ № 69» ФАКЕЛ</a:t>
            </a:r>
            <a:endParaRPr lang="ru-RU" sz="2000" b="1" dirty="0">
              <a:ln w="10160">
                <a:solidFill>
                  <a:schemeClr val="accent1"/>
                </a:solidFill>
                <a:prstDash val="solid"/>
              </a:ln>
              <a:blipFill>
                <a:blip r:embed="rId3"/>
                <a:stretch>
                  <a:fillRect/>
                </a:stretch>
              </a:blipFill>
              <a:effectLst>
                <a:outerShdw blurRad="50800" dist="38100" dir="18900000" algn="bl" rotWithShape="0">
                  <a:prstClr val="black">
                    <a:alpha val="40000"/>
                  </a:prstClr>
                </a:outerShdw>
              </a:effectLst>
              <a:latin typeface="Arial Black" pitchFamily="34" charset="0"/>
            </a:endParaRPr>
          </a:p>
        </p:txBody>
      </p:sp>
      <p:pic>
        <p:nvPicPr>
          <p:cNvPr id="12" name="Picture 2" descr="C:\Users\Света\Desktop\костер1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00768" y="285720"/>
            <a:ext cx="556855" cy="2071702"/>
          </a:xfrm>
          <a:prstGeom prst="rect">
            <a:avLst/>
          </a:prstGeom>
          <a:noFill/>
        </p:spPr>
      </p:pic>
      <p:pic>
        <p:nvPicPr>
          <p:cNvPr id="13" name="Picture 6" descr="C:\Users\Света\Desktop\фок1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929330" y="8215338"/>
            <a:ext cx="779186" cy="785818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Прямоугольник 7"/>
          <p:cNvSpPr/>
          <p:nvPr/>
        </p:nvSpPr>
        <p:spPr>
          <a:xfrm>
            <a:off x="785794" y="2428860"/>
            <a:ext cx="2286016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/>
            <a:r>
              <a:rPr lang="ru-RU" sz="1400" b="1" dirty="0" smtClean="0">
                <a:solidFill>
                  <a:schemeClr val="accent3">
                    <a:lumMod val="50000"/>
                  </a:schemeClr>
                </a:solidFill>
                <a:latin typeface="Monotype Corsiva" pitchFamily="66" charset="0"/>
                <a:ea typeface="Times New Roman" pitchFamily="18" charset="0"/>
                <a:cs typeface="Arial" pitchFamily="34" charset="0"/>
              </a:rPr>
              <a:t>1. Никифоров Юрий</a:t>
            </a:r>
          </a:p>
          <a:p>
            <a:pPr marL="457200" indent="-457200"/>
            <a:r>
              <a:rPr lang="ru-RU" sz="1400" b="1" dirty="0" smtClean="0">
                <a:solidFill>
                  <a:schemeClr val="accent3">
                    <a:lumMod val="50000"/>
                  </a:schemeClr>
                </a:solidFill>
                <a:latin typeface="Monotype Corsiva" pitchFamily="66" charset="0"/>
                <a:ea typeface="Times New Roman" pitchFamily="18" charset="0"/>
                <a:cs typeface="Arial" pitchFamily="34" charset="0"/>
              </a:rPr>
              <a:t>2. Абдуллин </a:t>
            </a:r>
            <a:r>
              <a:rPr lang="ru-RU" sz="1400" b="1" dirty="0" err="1" smtClean="0">
                <a:solidFill>
                  <a:schemeClr val="accent3">
                    <a:lumMod val="50000"/>
                  </a:schemeClr>
                </a:solidFill>
                <a:latin typeface="Monotype Corsiva" pitchFamily="66" charset="0"/>
                <a:ea typeface="Times New Roman" pitchFamily="18" charset="0"/>
                <a:cs typeface="Arial" pitchFamily="34" charset="0"/>
              </a:rPr>
              <a:t>Дамир</a:t>
            </a:r>
            <a:endParaRPr lang="ru-RU" sz="1400" b="1" dirty="0" smtClean="0">
              <a:solidFill>
                <a:schemeClr val="accent3">
                  <a:lumMod val="50000"/>
                </a:schemeClr>
              </a:solidFill>
              <a:latin typeface="Monotype Corsiva" pitchFamily="66" charset="0"/>
              <a:ea typeface="Times New Roman" pitchFamily="18" charset="0"/>
              <a:cs typeface="Arial" pitchFamily="34" charset="0"/>
            </a:endParaRPr>
          </a:p>
          <a:p>
            <a:pPr marL="457200" indent="-457200"/>
            <a:r>
              <a:rPr lang="ru-RU" sz="1400" b="1" dirty="0" smtClean="0">
                <a:solidFill>
                  <a:schemeClr val="accent3">
                    <a:lumMod val="50000"/>
                  </a:schemeClr>
                </a:solidFill>
                <a:latin typeface="Monotype Corsiva" pitchFamily="66" charset="0"/>
                <a:ea typeface="Times New Roman" pitchFamily="18" charset="0"/>
                <a:cs typeface="Arial" pitchFamily="34" charset="0"/>
              </a:rPr>
              <a:t>3.Киселев Виктор</a:t>
            </a:r>
          </a:p>
          <a:p>
            <a:pPr marL="457200" indent="-457200"/>
            <a:r>
              <a:rPr lang="ru-RU" sz="1400" b="1" dirty="0" smtClean="0">
                <a:solidFill>
                  <a:schemeClr val="accent3">
                    <a:lumMod val="50000"/>
                  </a:schemeClr>
                </a:solidFill>
                <a:latin typeface="Monotype Corsiva" pitchFamily="66" charset="0"/>
                <a:ea typeface="Times New Roman" pitchFamily="18" charset="0"/>
                <a:cs typeface="Arial" pitchFamily="34" charset="0"/>
              </a:rPr>
              <a:t>4. </a:t>
            </a:r>
            <a:r>
              <a:rPr lang="ru-RU" sz="1400" b="1" dirty="0" err="1" smtClean="0">
                <a:solidFill>
                  <a:schemeClr val="accent3">
                    <a:lumMod val="50000"/>
                  </a:schemeClr>
                </a:solidFill>
                <a:latin typeface="Monotype Corsiva" pitchFamily="66" charset="0"/>
                <a:ea typeface="Times New Roman" pitchFamily="18" charset="0"/>
                <a:cs typeface="Arial" pitchFamily="34" charset="0"/>
              </a:rPr>
              <a:t>Миннебаева</a:t>
            </a:r>
            <a:r>
              <a:rPr lang="ru-RU" sz="1400" b="1" dirty="0" smtClean="0">
                <a:solidFill>
                  <a:schemeClr val="accent3">
                    <a:lumMod val="50000"/>
                  </a:schemeClr>
                </a:solidFill>
                <a:latin typeface="Monotype Corsiva" pitchFamily="66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ru-RU" sz="1400" b="1" dirty="0" err="1" smtClean="0">
                <a:solidFill>
                  <a:schemeClr val="accent3">
                    <a:lumMod val="50000"/>
                  </a:schemeClr>
                </a:solidFill>
                <a:latin typeface="Monotype Corsiva" pitchFamily="66" charset="0"/>
                <a:ea typeface="Times New Roman" pitchFamily="18" charset="0"/>
                <a:cs typeface="Arial" pitchFamily="34" charset="0"/>
              </a:rPr>
              <a:t>Аделина</a:t>
            </a:r>
            <a:endParaRPr lang="ru-RU" sz="1400" b="1" dirty="0" smtClean="0">
              <a:solidFill>
                <a:schemeClr val="accent3">
                  <a:lumMod val="50000"/>
                </a:schemeClr>
              </a:solidFill>
              <a:latin typeface="Monotype Corsiva" pitchFamily="66" charset="0"/>
              <a:ea typeface="Times New Roman" pitchFamily="18" charset="0"/>
              <a:cs typeface="Arial" pitchFamily="34" charset="0"/>
            </a:endParaRPr>
          </a:p>
          <a:p>
            <a:pPr marL="457200" indent="-457200"/>
            <a:r>
              <a:rPr lang="ru-RU" sz="1400" b="1" dirty="0" smtClean="0">
                <a:solidFill>
                  <a:schemeClr val="accent3">
                    <a:lumMod val="50000"/>
                  </a:schemeClr>
                </a:solidFill>
                <a:latin typeface="Monotype Corsiva" pitchFamily="66" charset="0"/>
                <a:ea typeface="Times New Roman" pitchFamily="18" charset="0"/>
                <a:cs typeface="Arial" pitchFamily="34" charset="0"/>
              </a:rPr>
              <a:t>5. Панков </a:t>
            </a:r>
            <a:r>
              <a:rPr lang="ru-RU" sz="1400" b="1" dirty="0" smtClean="0">
                <a:solidFill>
                  <a:schemeClr val="accent3">
                    <a:lumMod val="50000"/>
                  </a:schemeClr>
                </a:solidFill>
                <a:latin typeface="Monotype Corsiva" pitchFamily="66" charset="0"/>
                <a:ea typeface="Times New Roman" pitchFamily="18" charset="0"/>
                <a:cs typeface="Arial" pitchFamily="34" charset="0"/>
              </a:rPr>
              <a:t>Рудольф</a:t>
            </a:r>
          </a:p>
          <a:p>
            <a:pPr marL="457200" indent="-457200"/>
            <a:r>
              <a:rPr lang="ru-RU" sz="1400" b="1" dirty="0" smtClean="0">
                <a:solidFill>
                  <a:schemeClr val="accent3">
                    <a:lumMod val="50000"/>
                  </a:schemeClr>
                </a:solidFill>
                <a:latin typeface="Monotype Corsiva" pitchFamily="66" charset="0"/>
                <a:ea typeface="Times New Roman" pitchFamily="18" charset="0"/>
                <a:cs typeface="Arial" pitchFamily="34" charset="0"/>
              </a:rPr>
              <a:t>6. Бушуев Адель</a:t>
            </a:r>
          </a:p>
          <a:p>
            <a:pPr marL="457200" indent="-457200"/>
            <a:r>
              <a:rPr lang="ru-RU" sz="1400" b="1" dirty="0" smtClean="0">
                <a:solidFill>
                  <a:schemeClr val="accent3">
                    <a:lumMod val="50000"/>
                  </a:schemeClr>
                </a:solidFill>
                <a:latin typeface="Monotype Corsiva" pitchFamily="66" charset="0"/>
                <a:ea typeface="Times New Roman" pitchFamily="18" charset="0"/>
                <a:cs typeface="Arial" pitchFamily="34" charset="0"/>
              </a:rPr>
              <a:t>7. </a:t>
            </a:r>
            <a:r>
              <a:rPr lang="ru-RU" sz="1400" b="1" dirty="0" err="1" smtClean="0">
                <a:solidFill>
                  <a:schemeClr val="accent3">
                    <a:lumMod val="50000"/>
                  </a:schemeClr>
                </a:solidFill>
                <a:latin typeface="Monotype Corsiva" pitchFamily="66" charset="0"/>
                <a:ea typeface="Times New Roman" pitchFamily="18" charset="0"/>
                <a:cs typeface="Arial" pitchFamily="34" charset="0"/>
              </a:rPr>
              <a:t>Кабиров</a:t>
            </a:r>
            <a:r>
              <a:rPr lang="ru-RU" sz="1400" b="1" dirty="0" smtClean="0">
                <a:solidFill>
                  <a:schemeClr val="accent3">
                    <a:lumMod val="50000"/>
                  </a:schemeClr>
                </a:solidFill>
                <a:latin typeface="Monotype Corsiva" pitchFamily="66" charset="0"/>
                <a:ea typeface="Times New Roman" pitchFamily="18" charset="0"/>
                <a:cs typeface="Arial" pitchFamily="34" charset="0"/>
              </a:rPr>
              <a:t> Алмаз</a:t>
            </a:r>
          </a:p>
          <a:p>
            <a:pPr marL="457200" indent="-457200"/>
            <a:r>
              <a:rPr lang="ru-RU" sz="1400" b="1" dirty="0" smtClean="0">
                <a:solidFill>
                  <a:schemeClr val="accent3">
                    <a:lumMod val="50000"/>
                  </a:schemeClr>
                </a:solidFill>
                <a:latin typeface="Monotype Corsiva" pitchFamily="66" charset="0"/>
                <a:ea typeface="Times New Roman" pitchFamily="18" charset="0"/>
                <a:cs typeface="Arial" pitchFamily="34" charset="0"/>
              </a:rPr>
              <a:t>8.Карасева Анастасия</a:t>
            </a:r>
          </a:p>
          <a:p>
            <a:pPr marL="457200" indent="-457200"/>
            <a:endParaRPr lang="ru-RU" sz="1600" b="1" dirty="0" smtClean="0">
              <a:solidFill>
                <a:schemeClr val="accent3">
                  <a:lumMod val="50000"/>
                </a:schemeClr>
              </a:solidFill>
              <a:latin typeface="Monotype Corsiva" pitchFamily="66" charset="0"/>
              <a:ea typeface="Times New Roman" pitchFamily="18" charset="0"/>
              <a:cs typeface="Arial" pitchFamily="34" charset="0"/>
            </a:endParaRPr>
          </a:p>
          <a:p>
            <a:pPr marL="457200" indent="-457200"/>
            <a:endParaRPr lang="ru-RU" sz="1600" b="1" dirty="0" smtClean="0">
              <a:solidFill>
                <a:schemeClr val="accent3">
                  <a:lumMod val="50000"/>
                </a:schemeClr>
              </a:solidFill>
              <a:latin typeface="Monotype Corsiva" pitchFamily="66" charset="0"/>
              <a:ea typeface="Times New Roman" pitchFamily="18" charset="0"/>
              <a:cs typeface="Arial" pitchFamily="34" charset="0"/>
            </a:endParaRPr>
          </a:p>
          <a:p>
            <a:pPr marL="457200" indent="-457200"/>
            <a:endParaRPr lang="ru-RU" sz="1600" b="1" dirty="0" smtClean="0">
              <a:solidFill>
                <a:schemeClr val="accent3">
                  <a:lumMod val="50000"/>
                </a:schemeClr>
              </a:solidFill>
              <a:latin typeface="Monotype Corsiva" pitchFamily="66" charset="0"/>
              <a:ea typeface="Times New Roman" pitchFamily="18" charset="0"/>
              <a:cs typeface="Arial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3143248" y="4346390"/>
            <a:ext cx="2306426" cy="21544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/>
            <a:r>
              <a:rPr lang="ru-RU" sz="1400" b="1" dirty="0" smtClean="0">
                <a:solidFill>
                  <a:schemeClr val="accent3">
                    <a:lumMod val="50000"/>
                  </a:schemeClr>
                </a:solidFill>
                <a:latin typeface="Monotype Corsiva" pitchFamily="66" charset="0"/>
                <a:ea typeface="Times New Roman" pitchFamily="18" charset="0"/>
                <a:cs typeface="Arial" pitchFamily="34" charset="0"/>
              </a:rPr>
              <a:t>9. </a:t>
            </a:r>
            <a:r>
              <a:rPr lang="ru-RU" sz="1400" b="1" dirty="0" err="1" smtClean="0">
                <a:solidFill>
                  <a:schemeClr val="accent3">
                    <a:lumMod val="50000"/>
                  </a:schemeClr>
                </a:solidFill>
                <a:latin typeface="Monotype Corsiva" pitchFamily="66" charset="0"/>
                <a:ea typeface="Times New Roman" pitchFamily="18" charset="0"/>
                <a:cs typeface="Arial" pitchFamily="34" charset="0"/>
              </a:rPr>
              <a:t>Хисамутдинов</a:t>
            </a:r>
            <a:r>
              <a:rPr lang="ru-RU" sz="1400" b="1" dirty="0" smtClean="0">
                <a:solidFill>
                  <a:schemeClr val="accent3">
                    <a:lumMod val="50000"/>
                  </a:schemeClr>
                </a:solidFill>
                <a:latin typeface="Monotype Corsiva" pitchFamily="66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ru-RU" sz="1400" b="1" dirty="0" err="1" smtClean="0">
                <a:solidFill>
                  <a:schemeClr val="accent3">
                    <a:lumMod val="50000"/>
                  </a:schemeClr>
                </a:solidFill>
                <a:latin typeface="Monotype Corsiva" pitchFamily="66" charset="0"/>
                <a:ea typeface="Times New Roman" pitchFamily="18" charset="0"/>
                <a:cs typeface="Arial" pitchFamily="34" charset="0"/>
              </a:rPr>
              <a:t>Данис</a:t>
            </a:r>
            <a:endParaRPr lang="ru-RU" sz="1400" b="1" dirty="0" smtClean="0">
              <a:solidFill>
                <a:schemeClr val="accent3">
                  <a:lumMod val="50000"/>
                </a:schemeClr>
              </a:solidFill>
              <a:latin typeface="Monotype Corsiva" pitchFamily="66" charset="0"/>
              <a:ea typeface="Times New Roman" pitchFamily="18" charset="0"/>
              <a:cs typeface="Arial" pitchFamily="34" charset="0"/>
            </a:endParaRPr>
          </a:p>
          <a:p>
            <a:pPr marL="457200" indent="-457200"/>
            <a:r>
              <a:rPr lang="ru-RU" sz="1400" b="1" dirty="0" smtClean="0">
                <a:solidFill>
                  <a:schemeClr val="accent3">
                    <a:lumMod val="50000"/>
                  </a:schemeClr>
                </a:solidFill>
                <a:latin typeface="Monotype Corsiva" pitchFamily="66" charset="0"/>
                <a:ea typeface="Times New Roman" pitchFamily="18" charset="0"/>
                <a:cs typeface="Arial" pitchFamily="34" charset="0"/>
              </a:rPr>
              <a:t>10. Шаяхметова </a:t>
            </a:r>
            <a:r>
              <a:rPr lang="ru-RU" sz="1400" b="1" dirty="0" err="1" smtClean="0">
                <a:solidFill>
                  <a:schemeClr val="accent3">
                    <a:lumMod val="50000"/>
                  </a:schemeClr>
                </a:solidFill>
                <a:latin typeface="Monotype Corsiva" pitchFamily="66" charset="0"/>
                <a:ea typeface="Times New Roman" pitchFamily="18" charset="0"/>
                <a:cs typeface="Arial" pitchFamily="34" charset="0"/>
              </a:rPr>
              <a:t>Ляйсан</a:t>
            </a:r>
            <a:endParaRPr lang="ru-RU" sz="1400" b="1" dirty="0" smtClean="0">
              <a:solidFill>
                <a:schemeClr val="accent3">
                  <a:lumMod val="50000"/>
                </a:schemeClr>
              </a:solidFill>
              <a:latin typeface="Monotype Corsiva" pitchFamily="66" charset="0"/>
              <a:ea typeface="Times New Roman" pitchFamily="18" charset="0"/>
              <a:cs typeface="Arial" pitchFamily="34" charset="0"/>
            </a:endParaRPr>
          </a:p>
          <a:p>
            <a:pPr marL="457200" indent="-457200"/>
            <a:r>
              <a:rPr lang="ru-RU" sz="1400" b="1" dirty="0" smtClean="0">
                <a:solidFill>
                  <a:schemeClr val="accent3">
                    <a:lumMod val="50000"/>
                  </a:schemeClr>
                </a:solidFill>
                <a:latin typeface="Monotype Corsiva" pitchFamily="66" charset="0"/>
                <a:ea typeface="Times New Roman" pitchFamily="18" charset="0"/>
                <a:cs typeface="Arial" pitchFamily="34" charset="0"/>
              </a:rPr>
              <a:t>11. </a:t>
            </a:r>
            <a:r>
              <a:rPr lang="ru-RU" sz="1400" b="1" dirty="0" err="1" smtClean="0">
                <a:solidFill>
                  <a:schemeClr val="accent3">
                    <a:lumMod val="50000"/>
                  </a:schemeClr>
                </a:solidFill>
                <a:latin typeface="Monotype Corsiva" pitchFamily="66" charset="0"/>
                <a:ea typeface="Times New Roman" pitchFamily="18" charset="0"/>
                <a:cs typeface="Arial" pitchFamily="34" charset="0"/>
              </a:rPr>
              <a:t>Сабиров</a:t>
            </a:r>
            <a:r>
              <a:rPr lang="ru-RU" sz="1400" b="1" dirty="0" smtClean="0">
                <a:solidFill>
                  <a:schemeClr val="accent3">
                    <a:lumMod val="50000"/>
                  </a:schemeClr>
                </a:solidFill>
                <a:latin typeface="Monotype Corsiva" pitchFamily="66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ru-RU" sz="1400" b="1" dirty="0" err="1" smtClean="0">
                <a:solidFill>
                  <a:schemeClr val="accent3">
                    <a:lumMod val="50000"/>
                  </a:schemeClr>
                </a:solidFill>
                <a:latin typeface="Monotype Corsiva" pitchFamily="66" charset="0"/>
                <a:ea typeface="Times New Roman" pitchFamily="18" charset="0"/>
                <a:cs typeface="Arial" pitchFamily="34" charset="0"/>
              </a:rPr>
              <a:t>Амир</a:t>
            </a:r>
            <a:endParaRPr lang="ru-RU" sz="1400" b="1" dirty="0" smtClean="0">
              <a:solidFill>
                <a:schemeClr val="accent3">
                  <a:lumMod val="50000"/>
                </a:schemeClr>
              </a:solidFill>
              <a:latin typeface="Monotype Corsiva" pitchFamily="66" charset="0"/>
              <a:ea typeface="Times New Roman" pitchFamily="18" charset="0"/>
              <a:cs typeface="Arial" pitchFamily="34" charset="0"/>
            </a:endParaRPr>
          </a:p>
          <a:p>
            <a:pPr marL="457200" indent="-457200"/>
            <a:r>
              <a:rPr lang="ru-RU" sz="1400" b="1" dirty="0" smtClean="0">
                <a:solidFill>
                  <a:schemeClr val="accent3">
                    <a:lumMod val="50000"/>
                  </a:schemeClr>
                </a:solidFill>
                <a:latin typeface="Monotype Corsiva" pitchFamily="66" charset="0"/>
                <a:ea typeface="Times New Roman" pitchFamily="18" charset="0"/>
                <a:cs typeface="Arial" pitchFamily="34" charset="0"/>
              </a:rPr>
              <a:t>12. </a:t>
            </a:r>
            <a:r>
              <a:rPr lang="ru-RU" sz="1400" b="1" dirty="0" err="1" smtClean="0">
                <a:solidFill>
                  <a:schemeClr val="accent3">
                    <a:lumMod val="50000"/>
                  </a:schemeClr>
                </a:solidFill>
                <a:latin typeface="Monotype Corsiva" pitchFamily="66" charset="0"/>
                <a:ea typeface="Times New Roman" pitchFamily="18" charset="0"/>
                <a:cs typeface="Arial" pitchFamily="34" charset="0"/>
              </a:rPr>
              <a:t>Биккинина</a:t>
            </a:r>
            <a:r>
              <a:rPr lang="ru-RU" sz="1400" b="1" dirty="0" smtClean="0">
                <a:solidFill>
                  <a:schemeClr val="accent3">
                    <a:lumMod val="50000"/>
                  </a:schemeClr>
                </a:solidFill>
                <a:latin typeface="Monotype Corsiva" pitchFamily="66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ru-RU" sz="1400" b="1" dirty="0" err="1" smtClean="0">
                <a:solidFill>
                  <a:schemeClr val="accent3">
                    <a:lumMod val="50000"/>
                  </a:schemeClr>
                </a:solidFill>
                <a:latin typeface="Monotype Corsiva" pitchFamily="66" charset="0"/>
                <a:ea typeface="Times New Roman" pitchFamily="18" charset="0"/>
                <a:cs typeface="Arial" pitchFamily="34" charset="0"/>
              </a:rPr>
              <a:t>Эльвина</a:t>
            </a:r>
            <a:endParaRPr lang="ru-RU" sz="1400" b="1" dirty="0" smtClean="0">
              <a:solidFill>
                <a:schemeClr val="accent3">
                  <a:lumMod val="50000"/>
                </a:schemeClr>
              </a:solidFill>
              <a:latin typeface="Monotype Corsiva" pitchFamily="66" charset="0"/>
              <a:ea typeface="Times New Roman" pitchFamily="18" charset="0"/>
              <a:cs typeface="Arial" pitchFamily="34" charset="0"/>
            </a:endParaRPr>
          </a:p>
          <a:p>
            <a:pPr marL="457200" indent="-457200"/>
            <a:r>
              <a:rPr lang="ru-RU" sz="1400" b="1" dirty="0" smtClean="0">
                <a:solidFill>
                  <a:schemeClr val="accent3">
                    <a:lumMod val="50000"/>
                  </a:schemeClr>
                </a:solidFill>
                <a:latin typeface="Monotype Corsiva" pitchFamily="66" charset="0"/>
                <a:ea typeface="Times New Roman" pitchFamily="18" charset="0"/>
                <a:cs typeface="Arial" pitchFamily="34" charset="0"/>
              </a:rPr>
              <a:t>13. </a:t>
            </a:r>
            <a:r>
              <a:rPr lang="ru-RU" sz="1400" b="1" dirty="0" err="1" smtClean="0">
                <a:solidFill>
                  <a:schemeClr val="accent3">
                    <a:lumMod val="50000"/>
                  </a:schemeClr>
                </a:solidFill>
                <a:latin typeface="Monotype Corsiva" pitchFamily="66" charset="0"/>
                <a:ea typeface="Times New Roman" pitchFamily="18" charset="0"/>
                <a:cs typeface="Arial" pitchFamily="34" charset="0"/>
              </a:rPr>
              <a:t>Сахапова</a:t>
            </a:r>
            <a:r>
              <a:rPr lang="ru-RU" sz="1400" b="1" dirty="0" smtClean="0">
                <a:solidFill>
                  <a:schemeClr val="accent3">
                    <a:lumMod val="50000"/>
                  </a:schemeClr>
                </a:solidFill>
                <a:latin typeface="Monotype Corsiva" pitchFamily="66" charset="0"/>
                <a:ea typeface="Times New Roman" pitchFamily="18" charset="0"/>
                <a:cs typeface="Arial" pitchFamily="34" charset="0"/>
              </a:rPr>
              <a:t> Алина</a:t>
            </a:r>
          </a:p>
          <a:p>
            <a:pPr marL="457200" indent="-457200"/>
            <a:r>
              <a:rPr lang="ru-RU" sz="1400" b="1" dirty="0" smtClean="0">
                <a:solidFill>
                  <a:schemeClr val="accent3">
                    <a:lumMod val="50000"/>
                  </a:schemeClr>
                </a:solidFill>
                <a:latin typeface="Monotype Corsiva" pitchFamily="66" charset="0"/>
                <a:ea typeface="Times New Roman" pitchFamily="18" charset="0"/>
                <a:cs typeface="Arial" pitchFamily="34" charset="0"/>
              </a:rPr>
              <a:t>14. </a:t>
            </a:r>
            <a:r>
              <a:rPr lang="ru-RU" sz="1400" b="1" dirty="0" err="1" smtClean="0">
                <a:solidFill>
                  <a:schemeClr val="accent3">
                    <a:lumMod val="50000"/>
                  </a:schemeClr>
                </a:solidFill>
                <a:latin typeface="Monotype Corsiva" pitchFamily="66" charset="0"/>
                <a:ea typeface="Times New Roman" pitchFamily="18" charset="0"/>
                <a:cs typeface="Arial" pitchFamily="34" charset="0"/>
              </a:rPr>
              <a:t>Исламбратова</a:t>
            </a:r>
            <a:r>
              <a:rPr lang="ru-RU" sz="1400" b="1" dirty="0" smtClean="0">
                <a:solidFill>
                  <a:schemeClr val="accent3">
                    <a:lumMod val="50000"/>
                  </a:schemeClr>
                </a:solidFill>
                <a:latin typeface="Monotype Corsiva" pitchFamily="66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ru-RU" sz="1400" b="1" dirty="0" err="1" smtClean="0">
                <a:solidFill>
                  <a:schemeClr val="accent3">
                    <a:lumMod val="50000"/>
                  </a:schemeClr>
                </a:solidFill>
                <a:latin typeface="Monotype Corsiva" pitchFamily="66" charset="0"/>
                <a:ea typeface="Times New Roman" pitchFamily="18" charset="0"/>
                <a:cs typeface="Arial" pitchFamily="34" charset="0"/>
              </a:rPr>
              <a:t>Аделя</a:t>
            </a:r>
            <a:endParaRPr lang="ru-RU" sz="1400" b="1" dirty="0" smtClean="0">
              <a:solidFill>
                <a:schemeClr val="accent3">
                  <a:lumMod val="50000"/>
                </a:schemeClr>
              </a:solidFill>
              <a:latin typeface="Monotype Corsiva" pitchFamily="66" charset="0"/>
              <a:ea typeface="Times New Roman" pitchFamily="18" charset="0"/>
              <a:cs typeface="Arial" pitchFamily="34" charset="0"/>
            </a:endParaRPr>
          </a:p>
          <a:p>
            <a:pPr marL="457200" indent="-457200"/>
            <a:r>
              <a:rPr lang="ru-RU" sz="1400" b="1" dirty="0" smtClean="0">
                <a:solidFill>
                  <a:schemeClr val="accent3">
                    <a:lumMod val="50000"/>
                  </a:schemeClr>
                </a:solidFill>
                <a:latin typeface="Monotype Corsiva" pitchFamily="66" charset="0"/>
                <a:ea typeface="Times New Roman" pitchFamily="18" charset="0"/>
                <a:cs typeface="Arial" pitchFamily="34" charset="0"/>
              </a:rPr>
              <a:t>15. Баев Динар</a:t>
            </a:r>
          </a:p>
          <a:p>
            <a:pPr marL="457200" indent="-457200"/>
            <a:endParaRPr lang="ru-RU" b="1" dirty="0" smtClean="0">
              <a:solidFill>
                <a:schemeClr val="accent3">
                  <a:lumMod val="50000"/>
                </a:schemeClr>
              </a:solidFill>
              <a:latin typeface="Monotype Corsiva" pitchFamily="66" charset="0"/>
              <a:ea typeface="Times New Roman" pitchFamily="18" charset="0"/>
              <a:cs typeface="Arial" pitchFamily="34" charset="0"/>
            </a:endParaRPr>
          </a:p>
          <a:p>
            <a:pPr marL="457200" indent="-457200"/>
            <a:endParaRPr lang="ru-RU" b="1" dirty="0" smtClean="0">
              <a:solidFill>
                <a:schemeClr val="accent3">
                  <a:lumMod val="50000"/>
                </a:schemeClr>
              </a:solidFill>
              <a:latin typeface="Monotype Corsiva" pitchFamily="66" charset="0"/>
              <a:ea typeface="Times New Roman" pitchFamily="18" charset="0"/>
              <a:cs typeface="Arial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357166" y="7395208"/>
            <a:ext cx="2619394" cy="2974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/>
            <a:endParaRPr lang="ru-RU" sz="1600" b="1" dirty="0" smtClean="0">
              <a:solidFill>
                <a:schemeClr val="accent3">
                  <a:lumMod val="50000"/>
                </a:schemeClr>
              </a:solidFill>
              <a:latin typeface="Monotype Corsiva" pitchFamily="66" charset="0"/>
              <a:ea typeface="Times New Roman" pitchFamily="18" charset="0"/>
              <a:cs typeface="Arial" pitchFamily="34" charset="0"/>
            </a:endParaRPr>
          </a:p>
        </p:txBody>
      </p:sp>
      <p:pic>
        <p:nvPicPr>
          <p:cNvPr id="11" name="Рисунок 10" descr="DSC00656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000108" y="969144"/>
            <a:ext cx="928694" cy="1222780"/>
          </a:xfrm>
          <a:prstGeom prst="rect">
            <a:avLst/>
          </a:prstGeom>
          <a:ln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7" name="Picture 2" descr="C:\Users\Света\Desktop\фото учителей\Ситдикова Г.С.уч.русс.языка литературы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28604" y="4714876"/>
            <a:ext cx="1778531" cy="2403778"/>
          </a:xfrm>
          <a:prstGeom prst="rect">
            <a:avLst/>
          </a:prstGeom>
          <a:ln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8" name="Прямоугольник 17"/>
          <p:cNvSpPr/>
          <p:nvPr/>
        </p:nvSpPr>
        <p:spPr>
          <a:xfrm>
            <a:off x="500042" y="7572396"/>
            <a:ext cx="592935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u="sng" dirty="0" smtClean="0">
                <a:solidFill>
                  <a:srgbClr val="990033"/>
                </a:solidFill>
              </a:rPr>
              <a:t>Мое педагогическое кредо:</a:t>
            </a:r>
          </a:p>
          <a:p>
            <a:endParaRPr lang="ru-RU" sz="1200" u="sng" dirty="0" smtClean="0">
              <a:solidFill>
                <a:srgbClr val="990033"/>
              </a:solidFill>
            </a:endParaRPr>
          </a:p>
          <a:p>
            <a:r>
              <a:rPr lang="ru-RU" sz="1200" dirty="0" smtClean="0"/>
              <a:t> </a:t>
            </a:r>
            <a:r>
              <a:rPr lang="ru-RU" sz="1200" b="1" i="1" dirty="0" smtClean="0">
                <a:solidFill>
                  <a:srgbClr val="002060"/>
                </a:solidFill>
              </a:rPr>
              <a:t>«Найти в подростках изюминку, зернышко творца, которое нужно взрастить, оберегать и постоянно развивать».</a:t>
            </a:r>
            <a:endParaRPr lang="ru-RU" sz="1200" i="1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2500330" y="6786578"/>
            <a:ext cx="3429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200" b="1" dirty="0" smtClean="0">
                <a:solidFill>
                  <a:schemeClr val="bg1"/>
                </a:solidFill>
              </a:rPr>
              <a:t>учитель </a:t>
            </a:r>
            <a:r>
              <a:rPr lang="en-US" sz="1200" b="1" dirty="0" smtClean="0">
                <a:solidFill>
                  <a:schemeClr val="bg1"/>
                </a:solidFill>
              </a:rPr>
              <a:t>I </a:t>
            </a:r>
            <a:r>
              <a:rPr lang="ru-RU" sz="1200" b="1" dirty="0" smtClean="0">
                <a:solidFill>
                  <a:schemeClr val="bg1"/>
                </a:solidFill>
              </a:rPr>
              <a:t>квалификационной категории, классный руководитель 10А класса, руководитель ОППН с 2013 г.</a:t>
            </a:r>
            <a:endParaRPr lang="ru-RU" sz="1200" b="1" dirty="0" smtClean="0">
              <a:solidFill>
                <a:schemeClr val="bg1"/>
              </a:solidFill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2071678" y="6215074"/>
            <a:ext cx="4071966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i="1" dirty="0" smtClean="0">
                <a:solidFill>
                  <a:srgbClr val="C00000"/>
                </a:solidFill>
              </a:rPr>
              <a:t>Руководитель ОППН «</a:t>
            </a:r>
            <a:r>
              <a:rPr lang="ru-RU" sz="1200" b="1" i="1" dirty="0" smtClean="0">
                <a:solidFill>
                  <a:srgbClr val="C00000"/>
                </a:solidFill>
              </a:rPr>
              <a:t>ФАКЕЛ»</a:t>
            </a:r>
          </a:p>
          <a:p>
            <a:pPr algn="ctr"/>
            <a:r>
              <a:rPr lang="ru-RU" b="1" dirty="0" err="1" smtClean="0">
                <a:solidFill>
                  <a:srgbClr val="C00000"/>
                </a:solidFill>
                <a:latin typeface="Monotype Corsiva" pitchFamily="66" charset="0"/>
                <a:ea typeface="Times New Roman" pitchFamily="18" charset="0"/>
                <a:cs typeface="Arial" pitchFamily="34" charset="0"/>
              </a:rPr>
              <a:t>Ситдикова</a:t>
            </a:r>
            <a:r>
              <a:rPr lang="ru-RU" b="1" dirty="0" smtClean="0">
                <a:solidFill>
                  <a:srgbClr val="C00000"/>
                </a:solidFill>
                <a:latin typeface="Monotype Corsiva" pitchFamily="66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ru-RU" b="1" dirty="0" err="1" smtClean="0">
                <a:solidFill>
                  <a:srgbClr val="C00000"/>
                </a:solidFill>
                <a:latin typeface="Monotype Corsiva" pitchFamily="66" charset="0"/>
                <a:ea typeface="Times New Roman" pitchFamily="18" charset="0"/>
                <a:cs typeface="Arial" pitchFamily="34" charset="0"/>
              </a:rPr>
              <a:t>Гульсина</a:t>
            </a:r>
            <a:r>
              <a:rPr lang="ru-RU" b="1" dirty="0" smtClean="0">
                <a:solidFill>
                  <a:srgbClr val="C00000"/>
                </a:solidFill>
                <a:latin typeface="Monotype Corsiva" pitchFamily="66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ru-RU" b="1" dirty="0" err="1" smtClean="0">
                <a:solidFill>
                  <a:srgbClr val="C00000"/>
                </a:solidFill>
                <a:latin typeface="Monotype Corsiva" pitchFamily="66" charset="0"/>
                <a:ea typeface="Times New Roman" pitchFamily="18" charset="0"/>
                <a:cs typeface="Arial" pitchFamily="34" charset="0"/>
              </a:rPr>
              <a:t>Салиховна</a:t>
            </a:r>
            <a:r>
              <a:rPr lang="ru-RU" b="1" dirty="0" smtClean="0">
                <a:solidFill>
                  <a:srgbClr val="C00000"/>
                </a:solidFill>
                <a:latin typeface="Monotype Corsiva" pitchFamily="66" charset="0"/>
                <a:ea typeface="Times New Roman" pitchFamily="18" charset="0"/>
                <a:cs typeface="Arial" pitchFamily="34" charset="0"/>
              </a:rPr>
              <a:t/>
            </a:r>
            <a:br>
              <a:rPr lang="ru-RU" b="1" dirty="0" smtClean="0">
                <a:solidFill>
                  <a:srgbClr val="C00000"/>
                </a:solidFill>
                <a:latin typeface="Monotype Corsiva" pitchFamily="66" charset="0"/>
                <a:ea typeface="Times New Roman" pitchFamily="18" charset="0"/>
                <a:cs typeface="Arial" pitchFamily="34" charset="0"/>
              </a:rPr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7000">
              <a:srgbClr val="0066FF">
                <a:alpha val="37000"/>
              </a:srgbClr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lin ang="2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>
          <a:xfrm>
            <a:off x="589339" y="71406"/>
            <a:ext cx="5304272" cy="1238259"/>
          </a:xfrm>
        </p:spPr>
        <p:txBody>
          <a:bodyPr/>
          <a:lstStyle/>
          <a:p>
            <a:r>
              <a:rPr lang="ru-RU" sz="2800" b="1" dirty="0" smtClean="0">
                <a:solidFill>
                  <a:srgbClr val="006666"/>
                </a:solidFill>
              </a:rPr>
              <a:t>  </a:t>
            </a:r>
            <a:r>
              <a:rPr lang="ru-RU" sz="2400" b="1" i="1" dirty="0" smtClean="0">
                <a:solidFill>
                  <a:srgbClr val="C00000"/>
                </a:solidFill>
              </a:rPr>
              <a:t>Отряд ППН «Факел» </a:t>
            </a:r>
            <a:br>
              <a:rPr lang="ru-RU" sz="2400" b="1" i="1" dirty="0" smtClean="0">
                <a:solidFill>
                  <a:srgbClr val="C00000"/>
                </a:solidFill>
              </a:rPr>
            </a:br>
            <a:r>
              <a:rPr lang="ru-RU" sz="2400" b="1" i="1" dirty="0" smtClean="0">
                <a:solidFill>
                  <a:srgbClr val="C00000"/>
                </a:solidFill>
              </a:rPr>
              <a:t>2013-2014 г.</a:t>
            </a:r>
            <a:endParaRPr lang="ru-RU" sz="2400" b="1" i="1" dirty="0">
              <a:solidFill>
                <a:srgbClr val="C00000"/>
              </a:solidFill>
            </a:endParaRPr>
          </a:p>
        </p:txBody>
      </p:sp>
      <p:sp>
        <p:nvSpPr>
          <p:cNvPr id="29699" name="Rectangle 3"/>
          <p:cNvSpPr>
            <a:spLocks noGrp="1" noChangeArrowheads="1"/>
          </p:cNvSpPr>
          <p:nvPr>
            <p:ph idx="1"/>
          </p:nvPr>
        </p:nvSpPr>
        <p:spPr>
          <a:xfrm>
            <a:off x="160712" y="1714480"/>
            <a:ext cx="5357850" cy="1333509"/>
          </a:xfrm>
        </p:spPr>
        <p:txBody>
          <a:bodyPr/>
          <a:lstStyle/>
          <a:p>
            <a:pPr algn="ctr">
              <a:buNone/>
            </a:pPr>
            <a:r>
              <a:rPr lang="ru-RU" sz="2000" b="1" dirty="0" smtClean="0">
                <a:solidFill>
                  <a:srgbClr val="006666"/>
                </a:solidFill>
              </a:rPr>
              <a:t>             </a:t>
            </a:r>
          </a:p>
          <a:p>
            <a:pPr marL="457200" indent="-457200" algn="ctr">
              <a:buNone/>
            </a:pPr>
            <a:r>
              <a:rPr lang="ru-RU" sz="2800" b="1" dirty="0" smtClean="0">
                <a:solidFill>
                  <a:srgbClr val="BF3B17"/>
                </a:solidFill>
                <a:latin typeface="Monotype Corsiva" pitchFamily="66" charset="0"/>
                <a:ea typeface="Times New Roman" pitchFamily="18" charset="0"/>
                <a:cs typeface="Arial" pitchFamily="34" charset="0"/>
              </a:rPr>
              <a:t>           </a:t>
            </a:r>
          </a:p>
          <a:p>
            <a:pPr marL="457200" indent="-457200">
              <a:buAutoNum type="arabicPeriod"/>
            </a:pPr>
            <a:endParaRPr lang="ru-RU" sz="2400" b="1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457200" indent="-457200">
              <a:buAutoNum type="arabicPeriod"/>
            </a:pPr>
            <a:endParaRPr lang="ru-RU" sz="2400" dirty="0">
              <a:solidFill>
                <a:srgbClr val="006666"/>
              </a:solidFill>
            </a:endParaRPr>
          </a:p>
        </p:txBody>
      </p:sp>
      <p:pic>
        <p:nvPicPr>
          <p:cNvPr id="11266" name="Picture 2" descr="C:\Users\Света\Desktop\Фото ОППН\100_768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14488" y="1214414"/>
            <a:ext cx="3286148" cy="2719834"/>
          </a:xfrm>
          <a:prstGeom prst="rect">
            <a:avLst/>
          </a:prstGeom>
          <a:ln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Picture 3" descr="C:\Users\Света\Desktop\Фото ОППН\DSC0147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14488" y="4654527"/>
            <a:ext cx="3286148" cy="2776075"/>
          </a:xfrm>
          <a:prstGeom prst="rect">
            <a:avLst/>
          </a:prstGeom>
          <a:ln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4" name="TextBox 13"/>
          <p:cNvSpPr txBox="1"/>
          <p:nvPr/>
        </p:nvSpPr>
        <p:spPr>
          <a:xfrm>
            <a:off x="857232" y="4000497"/>
            <a:ext cx="52149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 smtClean="0">
                <a:solidFill>
                  <a:schemeClr val="bg1"/>
                </a:solidFill>
              </a:rPr>
              <a:t>Один раз в четверть отряд ППН проводит заседания совместно с директором МБОУ «СОШ №60» Марковой Жанной Николаевной</a:t>
            </a:r>
            <a:endParaRPr lang="ru-RU" sz="1200" b="1" dirty="0">
              <a:solidFill>
                <a:schemeClr val="bg1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71480" y="7572396"/>
            <a:ext cx="5429288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1200" b="1" dirty="0" smtClean="0">
              <a:solidFill>
                <a:schemeClr val="bg1"/>
              </a:solidFill>
            </a:endParaRPr>
          </a:p>
          <a:p>
            <a:r>
              <a:rPr lang="ru-RU" sz="1200" b="1" dirty="0" smtClean="0">
                <a:solidFill>
                  <a:schemeClr val="bg1"/>
                </a:solidFill>
              </a:rPr>
              <a:t>На </a:t>
            </a:r>
            <a:r>
              <a:rPr lang="ru-RU" sz="1200" b="1" dirty="0" smtClean="0">
                <a:solidFill>
                  <a:schemeClr val="bg1"/>
                </a:solidFill>
              </a:rPr>
              <a:t>совместных заседаниях с директором школы мы предлагаем новые формы и методы  работы по профилактике правонарушений, рассматриваем проекты членов отряда ППН, обсуждаем новые предложения и идеи</a:t>
            </a:r>
            <a:r>
              <a:rPr lang="ru-RU" sz="1400" b="1" dirty="0" smtClean="0">
                <a:solidFill>
                  <a:schemeClr val="bg1"/>
                </a:solidFill>
              </a:rPr>
              <a:t>.</a:t>
            </a:r>
            <a:endParaRPr lang="ru-RU" sz="1400" b="1" dirty="0">
              <a:solidFill>
                <a:schemeClr val="bg1"/>
              </a:solidFill>
            </a:endParaRPr>
          </a:p>
        </p:txBody>
      </p:sp>
      <p:pic>
        <p:nvPicPr>
          <p:cNvPr id="12" name="Picture 2" descr="C:\Users\Света\Desktop\костер1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00768" y="285720"/>
            <a:ext cx="556855" cy="2071702"/>
          </a:xfrm>
          <a:prstGeom prst="rect">
            <a:avLst/>
          </a:prstGeom>
          <a:noFill/>
        </p:spPr>
      </p:pic>
      <p:sp>
        <p:nvSpPr>
          <p:cNvPr id="13" name="Прямоугольник 12"/>
          <p:cNvSpPr/>
          <p:nvPr/>
        </p:nvSpPr>
        <p:spPr>
          <a:xfrm>
            <a:off x="6072206" y="2428860"/>
            <a:ext cx="492443" cy="6143668"/>
          </a:xfrm>
          <a:prstGeom prst="rect">
            <a:avLst/>
          </a:prstGeom>
        </p:spPr>
        <p:txBody>
          <a:bodyPr vert="vert" wrap="square">
            <a:spAutoFit/>
          </a:bodyPr>
          <a:lstStyle/>
          <a:p>
            <a:r>
              <a:rPr lang="ru-RU" sz="2000" b="1" dirty="0" smtClean="0">
                <a:ln w="10160">
                  <a:solidFill>
                    <a:schemeClr val="accent1"/>
                  </a:solidFill>
                  <a:prstDash val="solid"/>
                </a:ln>
                <a:blipFill>
                  <a:blip r:embed="rId5"/>
                  <a:stretch>
                    <a:fillRect/>
                  </a:stretch>
                </a:blip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latin typeface="Arial Black" pitchFamily="34" charset="0"/>
              </a:rPr>
              <a:t>Отряд  ППН МБОУ «СОШ № 69» ФАКЕЛ</a:t>
            </a:r>
            <a:endParaRPr lang="ru-RU" sz="2000" b="1" dirty="0">
              <a:ln w="10160">
                <a:solidFill>
                  <a:schemeClr val="accent1"/>
                </a:solidFill>
                <a:prstDash val="solid"/>
              </a:ln>
              <a:blipFill>
                <a:blip r:embed="rId5"/>
                <a:stretch>
                  <a:fillRect/>
                </a:stretch>
              </a:blipFill>
              <a:effectLst>
                <a:outerShdw blurRad="50800" dist="38100" dir="18900000" algn="bl" rotWithShape="0">
                  <a:prstClr val="black">
                    <a:alpha val="40000"/>
                  </a:prstClr>
                </a:outerShdw>
              </a:effectLst>
              <a:latin typeface="Arial Black" pitchFamily="34" charset="0"/>
            </a:endParaRPr>
          </a:p>
        </p:txBody>
      </p:sp>
      <p:pic>
        <p:nvPicPr>
          <p:cNvPr id="16" name="Picture 6" descr="C:\Users\Света\Desktop\фок1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929330" y="8215338"/>
            <a:ext cx="779186" cy="78581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7000">
              <a:srgbClr val="0066FF">
                <a:alpha val="37000"/>
              </a:srgbClr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lin ang="2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-32"/>
            <a:ext cx="6015058" cy="1491172"/>
          </a:xfrm>
        </p:spPr>
        <p:txBody>
          <a:bodyPr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extrusionH="57150" prstMaterial="softEdge">
              <a:bevelT w="38100" h="38100"/>
            </a:sp3d>
          </a:bodyPr>
          <a:lstStyle/>
          <a:p>
            <a:r>
              <a:rPr lang="ru-RU" sz="2400" i="1" dirty="0" smtClean="0">
                <a:solidFill>
                  <a:srgbClr val="C00000"/>
                </a:solidFill>
              </a:rPr>
              <a:t>Направления деятельности отряда </a:t>
            </a:r>
            <a:endParaRPr lang="ru-RU" sz="2400" i="1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42900" y="1428728"/>
            <a:ext cx="5729306" cy="6278880"/>
          </a:xfrm>
        </p:spPr>
        <p:txBody>
          <a:bodyPr/>
          <a:lstStyle/>
          <a:p>
            <a:pPr marL="651510" indent="-514350"/>
            <a:r>
              <a:rPr lang="ru-RU" sz="2000" dirty="0" smtClean="0">
                <a:solidFill>
                  <a:schemeClr val="bg1"/>
                </a:solidFill>
              </a:rPr>
              <a:t>Пропаганда правовых знаний, информационно- просветительская деятельность;</a:t>
            </a:r>
          </a:p>
          <a:p>
            <a:pPr marL="651510" indent="-514350"/>
            <a:r>
              <a:rPr lang="ru-RU" sz="2000" dirty="0" smtClean="0">
                <a:solidFill>
                  <a:schemeClr val="bg1"/>
                </a:solidFill>
              </a:rPr>
              <a:t>Реализация республиканских программ по профилактике правонарушений, наркомании, употребления ПАВ среди несовершеннолетних, </a:t>
            </a:r>
            <a:r>
              <a:rPr lang="ru-RU" sz="2000" dirty="0" err="1" smtClean="0">
                <a:solidFill>
                  <a:schemeClr val="bg1"/>
                </a:solidFill>
              </a:rPr>
              <a:t>табакокурения</a:t>
            </a:r>
            <a:r>
              <a:rPr lang="ru-RU" sz="2000" dirty="0" smtClean="0">
                <a:solidFill>
                  <a:schemeClr val="bg1"/>
                </a:solidFill>
              </a:rPr>
              <a:t> и употребления алкоголя «</a:t>
            </a:r>
            <a:r>
              <a:rPr lang="en-US" sz="2000" dirty="0" smtClean="0">
                <a:solidFill>
                  <a:schemeClr val="bg1"/>
                </a:solidFill>
              </a:rPr>
              <a:t>S</a:t>
            </a:r>
            <a:r>
              <a:rPr lang="tt-RU" sz="2000" dirty="0" smtClean="0">
                <a:solidFill>
                  <a:schemeClr val="bg1"/>
                </a:solidFill>
              </a:rPr>
              <a:t>а</a:t>
            </a:r>
            <a:r>
              <a:rPr lang="en-US" sz="2000" dirty="0" smtClean="0">
                <a:solidFill>
                  <a:schemeClr val="bg1"/>
                </a:solidFill>
              </a:rPr>
              <a:t>M</a:t>
            </a:r>
            <a:r>
              <a:rPr lang="tt-RU" sz="2000" dirty="0" smtClean="0">
                <a:solidFill>
                  <a:schemeClr val="bg1"/>
                </a:solidFill>
              </a:rPr>
              <a:t>о</a:t>
            </a:r>
            <a:r>
              <a:rPr lang="en-US" sz="2000" dirty="0" smtClean="0">
                <a:solidFill>
                  <a:schemeClr val="bg1"/>
                </a:solidFill>
              </a:rPr>
              <a:t>S</a:t>
            </a:r>
            <a:r>
              <a:rPr lang="tt-RU" sz="2000" dirty="0" smtClean="0">
                <a:solidFill>
                  <a:schemeClr val="bg1"/>
                </a:solidFill>
              </a:rPr>
              <a:t>тоятел</a:t>
            </a:r>
            <a:r>
              <a:rPr lang="ru-RU" sz="2000" dirty="0" err="1" smtClean="0">
                <a:solidFill>
                  <a:schemeClr val="bg1"/>
                </a:solidFill>
              </a:rPr>
              <a:t>ь</a:t>
            </a:r>
            <a:r>
              <a:rPr lang="tt-RU" sz="2000" dirty="0" smtClean="0">
                <a:solidFill>
                  <a:schemeClr val="bg1"/>
                </a:solidFill>
              </a:rPr>
              <a:t>ные дети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ru-RU" sz="2000" dirty="0" smtClean="0">
                <a:solidFill>
                  <a:schemeClr val="bg1"/>
                </a:solidFill>
              </a:rPr>
              <a:t>», </a:t>
            </a:r>
          </a:p>
          <a:p>
            <a:pPr marL="651510" indent="-514350"/>
            <a:r>
              <a:rPr lang="ru-RU" sz="2000" dirty="0" smtClean="0">
                <a:solidFill>
                  <a:schemeClr val="bg1"/>
                </a:solidFill>
              </a:rPr>
              <a:t>Реализация целевых городских программ: «Рубикон», «Путь к успеху», «Основы ребячьей безопасности»;</a:t>
            </a:r>
          </a:p>
          <a:p>
            <a:pPr marL="651510" indent="-514350"/>
            <a:r>
              <a:rPr lang="ru-RU" sz="2000" dirty="0" smtClean="0">
                <a:solidFill>
                  <a:schemeClr val="bg1"/>
                </a:solidFill>
              </a:rPr>
              <a:t>Разработка и реализация социальных  проектов «Школа. Семья. Социум», «Вектор надежды» ;</a:t>
            </a:r>
          </a:p>
          <a:p>
            <a:pPr marL="651510" indent="-514350">
              <a:buFont typeface="+mj-lt"/>
              <a:buAutoNum type="arabicPeriod"/>
            </a:pPr>
            <a:endParaRPr lang="ru-RU" dirty="0" smtClean="0"/>
          </a:p>
          <a:p>
            <a:pPr marL="651510" indent="-514350">
              <a:buFont typeface="+mj-lt"/>
              <a:buAutoNum type="arabicPeriod"/>
            </a:pP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6072206" y="2428860"/>
            <a:ext cx="492443" cy="6143668"/>
          </a:xfrm>
          <a:prstGeom prst="rect">
            <a:avLst/>
          </a:prstGeom>
        </p:spPr>
        <p:txBody>
          <a:bodyPr vert="vert" wrap="square">
            <a:spAutoFit/>
          </a:bodyPr>
          <a:lstStyle/>
          <a:p>
            <a:r>
              <a:rPr lang="ru-RU" sz="2000" b="1" dirty="0" smtClean="0">
                <a:ln w="10160">
                  <a:solidFill>
                    <a:schemeClr val="accent1"/>
                  </a:solidFill>
                  <a:prstDash val="solid"/>
                </a:ln>
                <a:blipFill>
                  <a:blip r:embed="rId2"/>
                  <a:stretch>
                    <a:fillRect/>
                  </a:stretch>
                </a:blip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latin typeface="Arial Black" pitchFamily="34" charset="0"/>
              </a:rPr>
              <a:t>Отряд  ППН МБОУ «СОШ № 69» ФАКЕЛ</a:t>
            </a:r>
            <a:endParaRPr lang="ru-RU" sz="2000" b="1" dirty="0">
              <a:ln w="10160">
                <a:solidFill>
                  <a:schemeClr val="accent1"/>
                </a:solidFill>
                <a:prstDash val="solid"/>
              </a:ln>
              <a:blipFill>
                <a:blip r:embed="rId2"/>
                <a:stretch>
                  <a:fillRect/>
                </a:stretch>
              </a:blipFill>
              <a:effectLst>
                <a:outerShdw blurRad="50800" dist="38100" dir="18900000" algn="bl" rotWithShape="0">
                  <a:prstClr val="black">
                    <a:alpha val="40000"/>
                  </a:prstClr>
                </a:outerShdw>
              </a:effectLst>
              <a:latin typeface="Arial Black" pitchFamily="34" charset="0"/>
            </a:endParaRPr>
          </a:p>
        </p:txBody>
      </p:sp>
      <p:pic>
        <p:nvPicPr>
          <p:cNvPr id="5" name="Picture 2" descr="C:\Users\Света\Desktop\костер1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00768" y="428596"/>
            <a:ext cx="556855" cy="2071702"/>
          </a:xfrm>
          <a:prstGeom prst="rect">
            <a:avLst/>
          </a:prstGeom>
          <a:noFill/>
        </p:spPr>
      </p:pic>
      <p:pic>
        <p:nvPicPr>
          <p:cNvPr id="6" name="Picture 6" descr="C:\Users\Света\Desktop\фок1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929330" y="8215338"/>
            <a:ext cx="779186" cy="78581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7000">
              <a:srgbClr val="0066FF">
                <a:alpha val="37000"/>
              </a:srgbClr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lin ang="2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>
          <a:xfrm>
            <a:off x="589339" y="142844"/>
            <a:ext cx="5304272" cy="1238259"/>
          </a:xfrm>
        </p:spPr>
        <p:txBody>
          <a:bodyPr>
            <a:normAutofit/>
          </a:bodyPr>
          <a:lstStyle/>
          <a:p>
            <a:r>
              <a:rPr lang="ru-RU" sz="2400" i="1" dirty="0" smtClean="0">
                <a:solidFill>
                  <a:srgbClr val="C00000"/>
                </a:solidFill>
              </a:rPr>
              <a:t>Направление - пропаганда правовых знаний </a:t>
            </a:r>
            <a:endParaRPr lang="ru-RU" sz="2400" b="1" i="1" dirty="0">
              <a:solidFill>
                <a:srgbClr val="006666"/>
              </a:solidFill>
            </a:endParaRPr>
          </a:p>
        </p:txBody>
      </p:sp>
      <p:sp>
        <p:nvSpPr>
          <p:cNvPr id="29699" name="Rectangle 3"/>
          <p:cNvSpPr>
            <a:spLocks noGrp="1" noChangeArrowheads="1"/>
          </p:cNvSpPr>
          <p:nvPr>
            <p:ph idx="1"/>
          </p:nvPr>
        </p:nvSpPr>
        <p:spPr>
          <a:xfrm>
            <a:off x="160712" y="1714480"/>
            <a:ext cx="5357850" cy="1333509"/>
          </a:xfrm>
        </p:spPr>
        <p:txBody>
          <a:bodyPr/>
          <a:lstStyle/>
          <a:p>
            <a:pPr algn="ctr">
              <a:buNone/>
            </a:pPr>
            <a:r>
              <a:rPr lang="ru-RU" sz="2000" b="1" dirty="0" smtClean="0">
                <a:solidFill>
                  <a:srgbClr val="006666"/>
                </a:solidFill>
              </a:rPr>
              <a:t>             </a:t>
            </a:r>
          </a:p>
          <a:p>
            <a:pPr marL="457200" indent="-457200" algn="ctr">
              <a:buNone/>
            </a:pPr>
            <a:r>
              <a:rPr lang="ru-RU" sz="2800" b="1" dirty="0" smtClean="0">
                <a:solidFill>
                  <a:srgbClr val="BF3B17"/>
                </a:solidFill>
                <a:latin typeface="Monotype Corsiva" pitchFamily="66" charset="0"/>
                <a:ea typeface="Times New Roman" pitchFamily="18" charset="0"/>
                <a:cs typeface="Arial" pitchFamily="34" charset="0"/>
              </a:rPr>
              <a:t>           </a:t>
            </a:r>
          </a:p>
          <a:p>
            <a:pPr marL="457200" indent="-457200">
              <a:buAutoNum type="arabicPeriod"/>
            </a:pPr>
            <a:endParaRPr lang="ru-RU" sz="2400" b="1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457200" indent="-457200">
              <a:buAutoNum type="arabicPeriod"/>
            </a:pPr>
            <a:endParaRPr lang="ru-RU" sz="2400" dirty="0">
              <a:solidFill>
                <a:srgbClr val="006666"/>
              </a:solidFill>
            </a:endParaRPr>
          </a:p>
        </p:txBody>
      </p:sp>
      <p:pic>
        <p:nvPicPr>
          <p:cNvPr id="9" name="Picture 2" descr="C:\Users\Света\Desktop\Фото ОППН\100_765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85860" y="1428728"/>
            <a:ext cx="3571900" cy="2442325"/>
          </a:xfrm>
          <a:prstGeom prst="rect">
            <a:avLst/>
          </a:prstGeom>
          <a:ln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Picture 2" descr="C:\Users\Света\Desktop\Фото ОППН\100_767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43050" y="5429256"/>
            <a:ext cx="2834270" cy="1944548"/>
          </a:xfrm>
          <a:prstGeom prst="rect">
            <a:avLst/>
          </a:prstGeom>
          <a:ln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2" name="TextBox 11"/>
          <p:cNvSpPr txBox="1"/>
          <p:nvPr/>
        </p:nvSpPr>
        <p:spPr>
          <a:xfrm>
            <a:off x="357166" y="4137724"/>
            <a:ext cx="571504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>
                <a:solidFill>
                  <a:schemeClr val="bg1"/>
                </a:solidFill>
              </a:rPr>
              <a:t>Мы провели классные часы с учащимися 5-11 классов на актуальные темы: «Коррупция в России – преступление или образ жизни?», «Наркомания. У опасной черты», «Закон и подросток», «Чем опасен пивной алкоголизм?»</a:t>
            </a:r>
            <a:endParaRPr lang="ru-RU" sz="1600" dirty="0">
              <a:solidFill>
                <a:schemeClr val="bg1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71480" y="7572396"/>
            <a:ext cx="521499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>
                <a:solidFill>
                  <a:schemeClr val="bg1"/>
                </a:solidFill>
              </a:rPr>
              <a:t>Наш отряд организовал круглый стол с учащимися, состоящими на различных видах профилактического учета на тему: « Мы в ответе за свои поступки!»  </a:t>
            </a:r>
            <a:endParaRPr lang="ru-RU" sz="1600" dirty="0">
              <a:solidFill>
                <a:schemeClr val="bg1"/>
              </a:solidFill>
            </a:endParaRPr>
          </a:p>
        </p:txBody>
      </p:sp>
      <p:pic>
        <p:nvPicPr>
          <p:cNvPr id="14" name="Picture 2" descr="C:\Users\Света\Desktop\костер1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00768" y="285720"/>
            <a:ext cx="556855" cy="2071702"/>
          </a:xfrm>
          <a:prstGeom prst="rect">
            <a:avLst/>
          </a:prstGeom>
          <a:noFill/>
        </p:spPr>
      </p:pic>
      <p:sp>
        <p:nvSpPr>
          <p:cNvPr id="15" name="Прямоугольник 14"/>
          <p:cNvSpPr/>
          <p:nvPr/>
        </p:nvSpPr>
        <p:spPr>
          <a:xfrm>
            <a:off x="6072206" y="2428860"/>
            <a:ext cx="492443" cy="6143668"/>
          </a:xfrm>
          <a:prstGeom prst="rect">
            <a:avLst/>
          </a:prstGeom>
        </p:spPr>
        <p:txBody>
          <a:bodyPr vert="vert" wrap="square">
            <a:spAutoFit/>
          </a:bodyPr>
          <a:lstStyle/>
          <a:p>
            <a:r>
              <a:rPr lang="ru-RU" sz="2000" b="1" dirty="0" smtClean="0">
                <a:ln w="10160">
                  <a:solidFill>
                    <a:schemeClr val="accent1"/>
                  </a:solidFill>
                  <a:prstDash val="solid"/>
                </a:ln>
                <a:blipFill>
                  <a:blip r:embed="rId5"/>
                  <a:stretch>
                    <a:fillRect/>
                  </a:stretch>
                </a:blip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latin typeface="Arial Black" pitchFamily="34" charset="0"/>
              </a:rPr>
              <a:t>Отряд  ППН МБОУ «СОШ № 69» ФАКЕЛ</a:t>
            </a:r>
            <a:endParaRPr lang="ru-RU" sz="2000" b="1" dirty="0">
              <a:ln w="10160">
                <a:solidFill>
                  <a:schemeClr val="accent1"/>
                </a:solidFill>
                <a:prstDash val="solid"/>
              </a:ln>
              <a:blipFill>
                <a:blip r:embed="rId5"/>
                <a:stretch>
                  <a:fillRect/>
                </a:stretch>
              </a:blipFill>
              <a:effectLst>
                <a:outerShdw blurRad="50800" dist="38100" dir="18900000" algn="bl" rotWithShape="0">
                  <a:prstClr val="black">
                    <a:alpha val="40000"/>
                  </a:prstClr>
                </a:outerShdw>
              </a:effectLst>
              <a:latin typeface="Arial Black" pitchFamily="34" charset="0"/>
            </a:endParaRPr>
          </a:p>
        </p:txBody>
      </p:sp>
      <p:pic>
        <p:nvPicPr>
          <p:cNvPr id="16" name="Picture 6" descr="C:\Users\Света\Desktop\фок1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929330" y="8215338"/>
            <a:ext cx="779186" cy="78581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ема синяя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Тема синяя</Template>
  <TotalTime>2762</TotalTime>
  <Words>1513</Words>
  <Application>Microsoft Office PowerPoint</Application>
  <PresentationFormat>Экран (4:3)</PresentationFormat>
  <Paragraphs>211</Paragraphs>
  <Slides>21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Тема синяя</vt:lpstr>
      <vt:lpstr>Слайд 1</vt:lpstr>
      <vt:lpstr>Цель отряда ППН</vt:lpstr>
      <vt:lpstr>Слайд 3</vt:lpstr>
      <vt:lpstr>Взаимодействие  с учреждениями города по предупреждению правонарушений </vt:lpstr>
      <vt:lpstr>История отряда ППН «Факел»     наши командиры</vt:lpstr>
      <vt:lpstr>  Состав отряда ППН «Факел» 2013-2014 г.</vt:lpstr>
      <vt:lpstr>  Отряд ППН «Факел»  2013-2014 г.</vt:lpstr>
      <vt:lpstr>Направления деятельности отряда </vt:lpstr>
      <vt:lpstr>Направление - пропаганда правовых знаний </vt:lpstr>
      <vt:lpstr>   Направление – реализация профилактических         республиканских программ </vt:lpstr>
      <vt:lpstr>Направление - реализация целевых программ  </vt:lpstr>
      <vt:lpstr>Направление – разработка и реализация социальных проектов  </vt:lpstr>
      <vt:lpstr>Результаты работы  Наши достижения </vt:lpstr>
      <vt:lpstr>Слайд 14</vt:lpstr>
      <vt:lpstr>  Отряд ППН «Факел»  2013-2014 г.</vt:lpstr>
      <vt:lpstr>  Отряд ППН «Факел»  2013-2014 г.</vt:lpstr>
      <vt:lpstr>  Отряд ППН «Факел»  2013-2014 г.</vt:lpstr>
      <vt:lpstr>Взаимодействие с ОП №3 «Центральный» </vt:lpstr>
      <vt:lpstr>Отчет о работе отряда ППН «Факел» </vt:lpstr>
      <vt:lpstr>Отчет о работе отряда ППН «Факел» </vt:lpstr>
      <vt:lpstr> 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Света</cp:lastModifiedBy>
  <cp:revision>322</cp:revision>
  <dcterms:created xsi:type="dcterms:W3CDTF">2013-01-22T08:31:19Z</dcterms:created>
  <dcterms:modified xsi:type="dcterms:W3CDTF">2014-03-04T14:02:33Z</dcterms:modified>
</cp:coreProperties>
</file>